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257" r:id="rId3"/>
    <p:sldId id="262" r:id="rId4"/>
    <p:sldId id="259" r:id="rId5"/>
    <p:sldId id="260" r:id="rId6"/>
    <p:sldId id="261" r:id="rId7"/>
    <p:sldId id="291" r:id="rId8"/>
    <p:sldId id="288" r:id="rId9"/>
    <p:sldId id="292" r:id="rId10"/>
    <p:sldId id="289" r:id="rId11"/>
    <p:sldId id="263" r:id="rId12"/>
    <p:sldId id="296" r:id="rId13"/>
    <p:sldId id="297" r:id="rId14"/>
    <p:sldId id="298" r:id="rId15"/>
    <p:sldId id="294" r:id="rId16"/>
    <p:sldId id="353" r:id="rId17"/>
    <p:sldId id="299" r:id="rId18"/>
    <p:sldId id="306" r:id="rId19"/>
    <p:sldId id="352" r:id="rId20"/>
    <p:sldId id="319" r:id="rId21"/>
    <p:sldId id="326" r:id="rId22"/>
    <p:sldId id="315" r:id="rId23"/>
    <p:sldId id="301" r:id="rId24"/>
    <p:sldId id="308" r:id="rId25"/>
    <p:sldId id="355" r:id="rId26"/>
    <p:sldId id="303" r:id="rId27"/>
    <p:sldId id="307" r:id="rId28"/>
    <p:sldId id="329" r:id="rId29"/>
    <p:sldId id="330" r:id="rId30"/>
    <p:sldId id="331" r:id="rId31"/>
    <p:sldId id="320" r:id="rId32"/>
    <p:sldId id="327" r:id="rId33"/>
    <p:sldId id="304" r:id="rId34"/>
    <p:sldId id="309" r:id="rId35"/>
    <p:sldId id="356" r:id="rId36"/>
    <p:sldId id="313" r:id="rId37"/>
    <p:sldId id="310" r:id="rId38"/>
    <p:sldId id="311" r:id="rId39"/>
    <p:sldId id="321" r:id="rId40"/>
    <p:sldId id="322" r:id="rId41"/>
    <p:sldId id="359" r:id="rId42"/>
    <p:sldId id="323" r:id="rId43"/>
    <p:sldId id="324" r:id="rId44"/>
    <p:sldId id="325" r:id="rId45"/>
    <p:sldId id="328" r:id="rId46"/>
    <p:sldId id="265" r:id="rId47"/>
    <p:sldId id="360" r:id="rId48"/>
    <p:sldId id="333" r:id="rId49"/>
    <p:sldId id="334" r:id="rId50"/>
    <p:sldId id="335" r:id="rId51"/>
    <p:sldId id="336" r:id="rId52"/>
    <p:sldId id="337" r:id="rId53"/>
    <p:sldId id="338" r:id="rId54"/>
    <p:sldId id="348" r:id="rId55"/>
    <p:sldId id="362" r:id="rId56"/>
    <p:sldId id="332" r:id="rId57"/>
    <p:sldId id="346" r:id="rId58"/>
    <p:sldId id="347" r:id="rId59"/>
    <p:sldId id="358" r:id="rId60"/>
    <p:sldId id="351" r:id="rId61"/>
    <p:sldId id="350" r:id="rId62"/>
    <p:sldId id="340" r:id="rId63"/>
    <p:sldId id="341" r:id="rId64"/>
    <p:sldId id="361" r:id="rId65"/>
    <p:sldId id="342" r:id="rId66"/>
    <p:sldId id="343" r:id="rId67"/>
    <p:sldId id="344" r:id="rId68"/>
    <p:sldId id="354" r:id="rId69"/>
    <p:sldId id="345" r:id="rId70"/>
    <p:sldId id="295" r:id="rId71"/>
    <p:sldId id="264" r:id="rId72"/>
    <p:sldId id="266" r:id="rId73"/>
    <p:sldId id="267" r:id="rId74"/>
    <p:sldId id="268" r:id="rId75"/>
    <p:sldId id="269" r:id="rId76"/>
    <p:sldId id="279" r:id="rId77"/>
    <p:sldId id="280" r:id="rId78"/>
    <p:sldId id="281" r:id="rId79"/>
    <p:sldId id="282" r:id="rId80"/>
    <p:sldId id="283" r:id="rId81"/>
    <p:sldId id="285" r:id="rId8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2"/>
    <p:restoredTop sz="63269"/>
  </p:normalViewPr>
  <p:slideViewPr>
    <p:cSldViewPr snapToGrid="0" snapToObjects="1">
      <p:cViewPr varScale="1">
        <p:scale>
          <a:sx n="95" d="100"/>
          <a:sy n="95" d="100"/>
        </p:scale>
        <p:origin x="202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258A20-046D-AE45-A828-5F6B27F1E36A}" type="datetimeFigureOut">
              <a:rPr lang="en-US" smtClean="0"/>
              <a:t>10/11/19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C3795-2036-614B-AE8D-1B9B73D67EBB}" type="slidenum">
              <a:rPr lang="en-US" smtClean="0"/>
              <a:t>‹#›</a:t>
            </a:fld>
            <a:endParaRPr lang="en-US"/>
          </a:p>
        </p:txBody>
      </p:sp>
    </p:spTree>
    <p:extLst>
      <p:ext uri="{BB962C8B-B14F-4D97-AF65-F5344CB8AC3E}">
        <p14:creationId xmlns:p14="http://schemas.microsoft.com/office/powerpoint/2010/main" val="1698373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Interviews are not always the most comfortable situations.  They feel like all the focus and attention is on you:</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2</a:t>
            </a:fld>
            <a:endParaRPr lang="en-US"/>
          </a:p>
        </p:txBody>
      </p:sp>
    </p:spTree>
    <p:extLst>
      <p:ext uri="{BB962C8B-B14F-4D97-AF65-F5344CB8AC3E}">
        <p14:creationId xmlns:p14="http://schemas.microsoft.com/office/powerpoint/2010/main" val="3042047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15</a:t>
            </a:fld>
            <a:endParaRPr lang="en-US"/>
          </a:p>
        </p:txBody>
      </p:sp>
    </p:spTree>
    <p:extLst>
      <p:ext uri="{BB962C8B-B14F-4D97-AF65-F5344CB8AC3E}">
        <p14:creationId xmlns:p14="http://schemas.microsoft.com/office/powerpoint/2010/main" val="840253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16</a:t>
            </a:fld>
            <a:endParaRPr lang="en-US"/>
          </a:p>
        </p:txBody>
      </p:sp>
    </p:spTree>
    <p:extLst>
      <p:ext uri="{BB962C8B-B14F-4D97-AF65-F5344CB8AC3E}">
        <p14:creationId xmlns:p14="http://schemas.microsoft.com/office/powerpoint/2010/main" val="123275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With continuous integration, developers work on their code in a local environment and commit their changes to a shared repository on a regular basis.  This code can then be combined, or in other words integrated, with code from other members of the team or any existing code. The new code is tested along with existing code and checked for any errors.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Using this method, developers can find and resolve problems more quickly compared to waiting until all the code for an application is complete and integrating everything at once.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21</a:t>
            </a:fld>
            <a:endParaRPr lang="en-US"/>
          </a:p>
        </p:txBody>
      </p:sp>
    </p:spTree>
    <p:extLst>
      <p:ext uri="{BB962C8B-B14F-4D97-AF65-F5344CB8AC3E}">
        <p14:creationId xmlns:p14="http://schemas.microsoft.com/office/powerpoint/2010/main" val="1570777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Use the THX method to explicitly describe your experience with a tool, technology, methodology, assuming a role or position, etc.</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Time - Explicitly how long in terms of weeks, months,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 Explicitly how you did it, used it, existed as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Experience - Explicitly what accomplished, learned, developed doing it, using it, being it AND...AND the beneficial result.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rtl="0" fontAlgn="base"/>
            <a:r>
              <a:rPr lang="en-US" sz="1200" b="1" i="0" u="none" strike="noStrike" kern="1200" dirty="0">
                <a:solidFill>
                  <a:schemeClr val="tx1"/>
                </a:solidFill>
                <a:effectLst/>
                <a:latin typeface="+mn-lt"/>
                <a:ea typeface="+mn-ea"/>
                <a:cs typeface="+mn-cs"/>
              </a:rPr>
              <a:t>Time</a:t>
            </a:r>
            <a:r>
              <a:rPr lang="en-US" sz="1200" b="0" i="0" u="none" strike="noStrike" kern="1200" dirty="0">
                <a:solidFill>
                  <a:schemeClr val="tx1"/>
                </a:solidFill>
                <a:effectLst/>
                <a:latin typeface="+mn-lt"/>
                <a:ea typeface="+mn-ea"/>
                <a:cs typeface="+mn-cs"/>
              </a:rPr>
              <a:t>: Time is for the amount of time you’ve consistently done something, like for example the number of years that you’ve used a particular tool.</a:t>
            </a:r>
          </a:p>
          <a:p>
            <a:pPr rtl="0" fontAlgn="base"/>
            <a:br>
              <a:rPr lang="en-US" b="0" dirty="0">
                <a:effectLst/>
              </a:rPr>
            </a:br>
            <a:r>
              <a:rPr lang="en-US" sz="1200" b="1" i="0"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The H is for “how” you’ve used or applied something, like how you used a tool or a concept.</a:t>
            </a:r>
          </a:p>
          <a:p>
            <a:br>
              <a:rPr lang="en-US" b="0" dirty="0">
                <a:effectLst/>
              </a:rPr>
            </a:br>
            <a:r>
              <a:rPr lang="en-US" sz="1200" b="1" i="0" u="none" strike="noStrike" kern="1200" dirty="0">
                <a:solidFill>
                  <a:schemeClr val="tx1"/>
                </a:solidFill>
                <a:effectLst/>
                <a:latin typeface="+mn-lt"/>
                <a:ea typeface="+mn-ea"/>
                <a:cs typeface="+mn-cs"/>
              </a:rPr>
              <a:t>Experience</a:t>
            </a:r>
            <a:r>
              <a:rPr lang="en-US" sz="1200" b="0" i="0" u="none" strike="noStrike" kern="1200" dirty="0">
                <a:solidFill>
                  <a:schemeClr val="tx1"/>
                </a:solidFill>
                <a:effectLst/>
                <a:latin typeface="+mn-lt"/>
                <a:ea typeface="+mn-ea"/>
                <a:cs typeface="+mn-cs"/>
              </a:rPr>
              <a:t>: And the X is for “experience”.  This backs up the time and how with  a story describing your experience using the tool or concept. And yes, I know experience starts with an E but the ex sound fits with THX which is easy to remember</a:t>
            </a:r>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27</a:t>
            </a:fld>
            <a:endParaRPr lang="en-US"/>
          </a:p>
        </p:txBody>
      </p:sp>
    </p:spTree>
    <p:extLst>
      <p:ext uri="{BB962C8B-B14F-4D97-AF65-F5344CB8AC3E}">
        <p14:creationId xmlns:p14="http://schemas.microsoft.com/office/powerpoint/2010/main" val="3992593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I’ve been using Jenkins for about seven years now and it’s one of my favorite tools for automation.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Using Jenkins, I’ve developed all kinds of automation including deployments.  One of my favorite deployments was for a Drupal application that included integrations with a database, a DNS server, and a monitoring server. It was probably the most complex deployment I ever developed myself. I was proud of it because it took a very manual and error prone deployment process and turned it into a one-click deployment that was very reliable.</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31</a:t>
            </a:fld>
            <a:endParaRPr lang="en-US"/>
          </a:p>
        </p:txBody>
      </p:sp>
    </p:spTree>
    <p:extLst>
      <p:ext uri="{BB962C8B-B14F-4D97-AF65-F5344CB8AC3E}">
        <p14:creationId xmlns:p14="http://schemas.microsoft.com/office/powerpoint/2010/main" val="3083111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I’ve been using Jenkins for about seven years now and it’s one of my favorite tools for automation.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Using Jenkins, I’ve developed all kinds of automation including deployments.  One of my favorite deployments was for a Drupal application that included integrations with a database, a DNS server, and a monitoring server. It was probably the most complex deployment I ever developed myself. I was proud of it because it took a very manual and error prone deployment process and turned it into a one-click deployment that was very reliable.</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32</a:t>
            </a:fld>
            <a:endParaRPr lang="en-US"/>
          </a:p>
        </p:txBody>
      </p:sp>
    </p:spTree>
    <p:extLst>
      <p:ext uri="{BB962C8B-B14F-4D97-AF65-F5344CB8AC3E}">
        <p14:creationId xmlns:p14="http://schemas.microsoft.com/office/powerpoint/2010/main" val="3724226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33</a:t>
            </a:fld>
            <a:endParaRPr lang="en-US"/>
          </a:p>
        </p:txBody>
      </p:sp>
    </p:spTree>
    <p:extLst>
      <p:ext uri="{BB962C8B-B14F-4D97-AF65-F5344CB8AC3E}">
        <p14:creationId xmlns:p14="http://schemas.microsoft.com/office/powerpoint/2010/main" val="2401247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34</a:t>
            </a:fld>
            <a:endParaRPr lang="en-US"/>
          </a:p>
        </p:txBody>
      </p:sp>
    </p:spTree>
    <p:extLst>
      <p:ext uri="{BB962C8B-B14F-4D97-AF65-F5344CB8AC3E}">
        <p14:creationId xmlns:p14="http://schemas.microsoft.com/office/powerpoint/2010/main" val="769089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35</a:t>
            </a:fld>
            <a:endParaRPr lang="en-US"/>
          </a:p>
        </p:txBody>
      </p:sp>
    </p:spTree>
    <p:extLst>
      <p:ext uri="{BB962C8B-B14F-4D97-AF65-F5344CB8AC3E}">
        <p14:creationId xmlns:p14="http://schemas.microsoft.com/office/powerpoint/2010/main" val="3471599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describe past experiences</a:t>
            </a:r>
          </a:p>
        </p:txBody>
      </p:sp>
      <p:sp>
        <p:nvSpPr>
          <p:cNvPr id="4" name="Slide Number Placeholder 3"/>
          <p:cNvSpPr>
            <a:spLocks noGrp="1"/>
          </p:cNvSpPr>
          <p:nvPr>
            <p:ph type="sldNum" sz="quarter" idx="5"/>
          </p:nvPr>
        </p:nvSpPr>
        <p:spPr/>
        <p:txBody>
          <a:bodyPr/>
          <a:lstStyle/>
          <a:p>
            <a:fld id="{4D0C3795-2036-614B-AE8D-1B9B73D67EBB}" type="slidenum">
              <a:rPr lang="en-US" smtClean="0"/>
              <a:t>36</a:t>
            </a:fld>
            <a:endParaRPr lang="en-US"/>
          </a:p>
        </p:txBody>
      </p:sp>
    </p:spTree>
    <p:extLst>
      <p:ext uri="{BB962C8B-B14F-4D97-AF65-F5344CB8AC3E}">
        <p14:creationId xmlns:p14="http://schemas.microsoft.com/office/powerpoint/2010/main" val="3629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And then you get questions like this:</a:t>
            </a:r>
          </a:p>
          <a:p>
            <a:pPr lvl="1" rtl="0" fontAlgn="base"/>
            <a:r>
              <a:rPr lang="en-US" sz="1200" b="0" i="0" u="none" strike="noStrike" kern="1200" dirty="0">
                <a:solidFill>
                  <a:schemeClr val="tx1"/>
                </a:solidFill>
                <a:effectLst/>
                <a:latin typeface="+mn-lt"/>
                <a:ea typeface="+mn-ea"/>
                <a:cs typeface="+mn-cs"/>
              </a:rPr>
              <a:t>What is continuous integration and continuous delivery? (DEF)</a:t>
            </a:r>
          </a:p>
          <a:p>
            <a:pPr lvl="1" rtl="0" fontAlgn="base"/>
            <a:r>
              <a:rPr lang="en-US" sz="1200" b="0" i="0" u="none" strike="noStrike" kern="1200" dirty="0">
                <a:solidFill>
                  <a:schemeClr val="tx1"/>
                </a:solidFill>
                <a:effectLst/>
                <a:latin typeface="+mn-lt"/>
                <a:ea typeface="+mn-ea"/>
                <a:cs typeface="+mn-cs"/>
              </a:rPr>
              <a:t>What’s your experience with automating a deployment? (THX)</a:t>
            </a:r>
          </a:p>
          <a:p>
            <a:pPr lvl="1" rtl="0" fontAlgn="base"/>
            <a:r>
              <a:rPr lang="en-US" sz="1200" b="0" i="0" u="none" strike="noStrike" kern="1200" dirty="0">
                <a:solidFill>
                  <a:schemeClr val="tx1"/>
                </a:solidFill>
                <a:effectLst/>
                <a:latin typeface="+mn-lt"/>
                <a:ea typeface="+mn-ea"/>
                <a:cs typeface="+mn-cs"/>
              </a:rPr>
              <a:t>What’s the worst incident that you’ve gotten called to fix? (STO)</a:t>
            </a:r>
          </a:p>
          <a:p>
            <a:pPr lvl="1" rtl="0" fontAlgn="base"/>
            <a:r>
              <a:rPr lang="en-US" sz="1200" b="0" i="0" u="none" strike="noStrike" kern="1200" dirty="0">
                <a:solidFill>
                  <a:schemeClr val="tx1"/>
                </a:solidFill>
                <a:effectLst/>
                <a:latin typeface="+mn-lt"/>
                <a:ea typeface="+mn-ea"/>
                <a:cs typeface="+mn-cs"/>
              </a:rPr>
              <a:t>How would you describe a CI/CD pipeline for creating a container image. (SHO)</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a:t>
            </a:fld>
            <a:endParaRPr lang="en-US"/>
          </a:p>
        </p:txBody>
      </p:sp>
    </p:spTree>
    <p:extLst>
      <p:ext uri="{BB962C8B-B14F-4D97-AF65-F5344CB8AC3E}">
        <p14:creationId xmlns:p14="http://schemas.microsoft.com/office/powerpoint/2010/main" val="2144906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37</a:t>
            </a:fld>
            <a:endParaRPr lang="en-US"/>
          </a:p>
        </p:txBody>
      </p:sp>
    </p:spTree>
    <p:extLst>
      <p:ext uri="{BB962C8B-B14F-4D97-AF65-F5344CB8AC3E}">
        <p14:creationId xmlns:p14="http://schemas.microsoft.com/office/powerpoint/2010/main" val="350618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38</a:t>
            </a:fld>
            <a:endParaRPr lang="en-US"/>
          </a:p>
        </p:txBody>
      </p:sp>
    </p:spTree>
    <p:extLst>
      <p:ext uri="{BB962C8B-B14F-4D97-AF65-F5344CB8AC3E}">
        <p14:creationId xmlns:p14="http://schemas.microsoft.com/office/powerpoint/2010/main" val="765200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39</a:t>
            </a:fld>
            <a:endParaRPr lang="en-US"/>
          </a:p>
        </p:txBody>
      </p:sp>
    </p:spTree>
    <p:extLst>
      <p:ext uri="{BB962C8B-B14F-4D97-AF65-F5344CB8AC3E}">
        <p14:creationId xmlns:p14="http://schemas.microsoft.com/office/powerpoint/2010/main" val="3121004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40</a:t>
            </a:fld>
            <a:endParaRPr lang="en-US"/>
          </a:p>
        </p:txBody>
      </p:sp>
    </p:spTree>
    <p:extLst>
      <p:ext uri="{BB962C8B-B14F-4D97-AF65-F5344CB8AC3E}">
        <p14:creationId xmlns:p14="http://schemas.microsoft.com/office/powerpoint/2010/main" val="777739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41</a:t>
            </a:fld>
            <a:endParaRPr lang="en-US"/>
          </a:p>
        </p:txBody>
      </p:sp>
    </p:spTree>
    <p:extLst>
      <p:ext uri="{BB962C8B-B14F-4D97-AF65-F5344CB8AC3E}">
        <p14:creationId xmlns:p14="http://schemas.microsoft.com/office/powerpoint/2010/main" val="33720916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42</a:t>
            </a:fld>
            <a:endParaRPr lang="en-US"/>
          </a:p>
        </p:txBody>
      </p:sp>
    </p:spTree>
    <p:extLst>
      <p:ext uri="{BB962C8B-B14F-4D97-AF65-F5344CB8AC3E}">
        <p14:creationId xmlns:p14="http://schemas.microsoft.com/office/powerpoint/2010/main" val="31709462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43</a:t>
            </a:fld>
            <a:endParaRPr lang="en-US"/>
          </a:p>
        </p:txBody>
      </p:sp>
    </p:spTree>
    <p:extLst>
      <p:ext uri="{BB962C8B-B14F-4D97-AF65-F5344CB8AC3E}">
        <p14:creationId xmlns:p14="http://schemas.microsoft.com/office/powerpoint/2010/main" val="2496321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describe past experiences</a:t>
            </a:r>
          </a:p>
        </p:txBody>
      </p:sp>
      <p:sp>
        <p:nvSpPr>
          <p:cNvPr id="4" name="Slide Number Placeholder 3"/>
          <p:cNvSpPr>
            <a:spLocks noGrp="1"/>
          </p:cNvSpPr>
          <p:nvPr>
            <p:ph type="sldNum" sz="quarter" idx="5"/>
          </p:nvPr>
        </p:nvSpPr>
        <p:spPr/>
        <p:txBody>
          <a:bodyPr/>
          <a:lstStyle/>
          <a:p>
            <a:fld id="{4D0C3795-2036-614B-AE8D-1B9B73D67EBB}" type="slidenum">
              <a:rPr lang="en-US" smtClean="0"/>
              <a:t>44</a:t>
            </a:fld>
            <a:endParaRPr lang="en-US"/>
          </a:p>
        </p:txBody>
      </p:sp>
    </p:spTree>
    <p:extLst>
      <p:ext uri="{BB962C8B-B14F-4D97-AF65-F5344CB8AC3E}">
        <p14:creationId xmlns:p14="http://schemas.microsoft.com/office/powerpoint/2010/main" val="31061952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was on call during thanksgiving weekend which meant that I was on call during black Friday.  Unfortunately one of our most important ecommerce sites started to experience some sort of memory failures and customer purchases were failing.  We were losing millions of dollars by the minute.  Fortunately, I was able to see that the problem was being caused by a problem in one of the database servers.  I worked with a DBA to resolve the issue and got the site back up and running.  My management was pleased that I was able to find and resolve the problem quickly.</a:t>
            </a:r>
          </a:p>
        </p:txBody>
      </p:sp>
      <p:sp>
        <p:nvSpPr>
          <p:cNvPr id="4" name="Slide Number Placeholder 3"/>
          <p:cNvSpPr>
            <a:spLocks noGrp="1"/>
          </p:cNvSpPr>
          <p:nvPr>
            <p:ph type="sldNum" sz="quarter" idx="5"/>
          </p:nvPr>
        </p:nvSpPr>
        <p:spPr/>
        <p:txBody>
          <a:bodyPr/>
          <a:lstStyle/>
          <a:p>
            <a:fld id="{4D0C3795-2036-614B-AE8D-1B9B73D67EBB}" type="slidenum">
              <a:rPr lang="en-US" smtClean="0"/>
              <a:t>45</a:t>
            </a:fld>
            <a:endParaRPr lang="en-US"/>
          </a:p>
        </p:txBody>
      </p:sp>
    </p:spTree>
    <p:extLst>
      <p:ext uri="{BB962C8B-B14F-4D97-AF65-F5344CB8AC3E}">
        <p14:creationId xmlns:p14="http://schemas.microsoft.com/office/powerpoint/2010/main" val="38506705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sz="9600" dirty="0">
                <a:solidFill>
                  <a:schemeClr val="bg1"/>
                </a:solidFill>
              </a:rPr>
              <a:t>REVIEW</a:t>
            </a:r>
          </a:p>
        </p:txBody>
      </p:sp>
      <p:sp>
        <p:nvSpPr>
          <p:cNvPr id="4" name="Slide Number Placeholder 3"/>
          <p:cNvSpPr>
            <a:spLocks noGrp="1"/>
          </p:cNvSpPr>
          <p:nvPr>
            <p:ph type="sldNum" sz="quarter" idx="5"/>
          </p:nvPr>
        </p:nvSpPr>
        <p:spPr/>
        <p:txBody>
          <a:bodyPr/>
          <a:lstStyle/>
          <a:p>
            <a:fld id="{4D0C3795-2036-614B-AE8D-1B9B73D67EBB}" type="slidenum">
              <a:rPr lang="en-US" smtClean="0"/>
              <a:t>46</a:t>
            </a:fld>
            <a:endParaRPr lang="en-US"/>
          </a:p>
        </p:txBody>
      </p:sp>
    </p:spTree>
    <p:extLst>
      <p:ext uri="{BB962C8B-B14F-4D97-AF65-F5344CB8AC3E}">
        <p14:creationId xmlns:p14="http://schemas.microsoft.com/office/powerpoint/2010/main" val="12124713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happens to you?</a:t>
            </a:r>
          </a:p>
          <a:p>
            <a:r>
              <a:rPr lang="en-US" dirty="0"/>
              <a:t>Do you get nervous and start sweating?</a:t>
            </a:r>
          </a:p>
          <a:p>
            <a:r>
              <a:rPr lang="en-US" dirty="0"/>
              <a:t>Do you look around trying to find the answer or maybe even avoid answering the question?</a:t>
            </a:r>
          </a:p>
          <a:p>
            <a:endParaRPr lang="en-US" dirty="0"/>
          </a:p>
          <a:p>
            <a:endParaRPr lang="en-US" dirty="0"/>
          </a:p>
          <a:p>
            <a:r>
              <a:rPr lang="en-US" dirty="0"/>
              <a:t>These are signs that you might not be the best candidate for the job.</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a:t>
            </a:fld>
            <a:endParaRPr lang="en-US"/>
          </a:p>
        </p:txBody>
      </p:sp>
    </p:spTree>
    <p:extLst>
      <p:ext uri="{BB962C8B-B14F-4D97-AF65-F5344CB8AC3E}">
        <p14:creationId xmlns:p14="http://schemas.microsoft.com/office/powerpoint/2010/main" val="2158484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47</a:t>
            </a:fld>
            <a:endParaRPr lang="en-US"/>
          </a:p>
        </p:txBody>
      </p:sp>
    </p:spTree>
    <p:extLst>
      <p:ext uri="{BB962C8B-B14F-4D97-AF65-F5344CB8AC3E}">
        <p14:creationId xmlns:p14="http://schemas.microsoft.com/office/powerpoint/2010/main" val="5155490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D0C3795-2036-614B-AE8D-1B9B73D67EBB}" type="slidenum">
              <a:rPr lang="en-US" smtClean="0"/>
              <a:t>55</a:t>
            </a:fld>
            <a:endParaRPr lang="en-US"/>
          </a:p>
        </p:txBody>
      </p:sp>
    </p:spTree>
    <p:extLst>
      <p:ext uri="{BB962C8B-B14F-4D97-AF65-F5344CB8AC3E}">
        <p14:creationId xmlns:p14="http://schemas.microsoft.com/office/powerpoint/2010/main" val="3085818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56</a:t>
            </a:fld>
            <a:endParaRPr lang="en-US"/>
          </a:p>
        </p:txBody>
      </p:sp>
    </p:spTree>
    <p:extLst>
      <p:ext uri="{BB962C8B-B14F-4D97-AF65-F5344CB8AC3E}">
        <p14:creationId xmlns:p14="http://schemas.microsoft.com/office/powerpoint/2010/main" val="40922726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236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7177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8652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61</a:t>
            </a:fld>
            <a:endParaRPr lang="en-US"/>
          </a:p>
        </p:txBody>
      </p:sp>
    </p:spTree>
    <p:extLst>
      <p:ext uri="{BB962C8B-B14F-4D97-AF65-F5344CB8AC3E}">
        <p14:creationId xmlns:p14="http://schemas.microsoft.com/office/powerpoint/2010/main" val="21204432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6520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3762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15901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goal today is to get you to this:</a:t>
            </a:r>
          </a:p>
          <a:p>
            <a:endParaRPr lang="en-US" dirty="0"/>
          </a:p>
          <a:p>
            <a:r>
              <a:rPr lang="en-US" dirty="0"/>
              <a:t>A confident, ideal candidate that the hiring team wants to bring on board as soon as possible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5</a:t>
            </a:fld>
            <a:endParaRPr lang="en-US"/>
          </a:p>
        </p:txBody>
      </p:sp>
    </p:spTree>
    <p:extLst>
      <p:ext uri="{BB962C8B-B14F-4D97-AF65-F5344CB8AC3E}">
        <p14:creationId xmlns:p14="http://schemas.microsoft.com/office/powerpoint/2010/main" val="1063272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081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out loud while you diagram to share your thoughts  and approach with the interviewer in real time.</a:t>
            </a:r>
          </a:p>
        </p:txBody>
      </p:sp>
      <p:sp>
        <p:nvSpPr>
          <p:cNvPr id="4" name="Slide Number Placeholder 3"/>
          <p:cNvSpPr>
            <a:spLocks noGrp="1"/>
          </p:cNvSpPr>
          <p:nvPr>
            <p:ph type="sldNum" sz="quarter" idx="5"/>
          </p:nvPr>
        </p:nvSpPr>
        <p:spPr/>
        <p:txBody>
          <a:bodyPr/>
          <a:lstStyle/>
          <a:p>
            <a:fld id="{4D0C3795-2036-614B-AE8D-1B9B73D67EBB}" type="slidenum">
              <a:rPr lang="en-US" smtClean="0"/>
              <a:t>66</a:t>
            </a:fld>
            <a:endParaRPr lang="en-US"/>
          </a:p>
        </p:txBody>
      </p:sp>
    </p:spTree>
    <p:extLst>
      <p:ext uri="{BB962C8B-B14F-4D97-AF65-F5344CB8AC3E}">
        <p14:creationId xmlns:p14="http://schemas.microsoft.com/office/powerpoint/2010/main" val="2970767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4646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355641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691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We’ll cover a lot of information but hang in there!</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71</a:t>
            </a:fld>
            <a:endParaRPr lang="en-US"/>
          </a:p>
        </p:txBody>
      </p:sp>
    </p:spTree>
    <p:extLst>
      <p:ext uri="{BB962C8B-B14F-4D97-AF65-F5344CB8AC3E}">
        <p14:creationId xmlns:p14="http://schemas.microsoft.com/office/powerpoint/2010/main" val="865692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can automate processes, foster a culture of collaboration, solve critical issues quickly, and manage unplanned work...you can be a successful DevOps engineer.</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73</a:t>
            </a:fld>
            <a:endParaRPr lang="en-US"/>
          </a:p>
        </p:txBody>
      </p:sp>
    </p:spTree>
    <p:extLst>
      <p:ext uri="{BB962C8B-B14F-4D97-AF65-F5344CB8AC3E}">
        <p14:creationId xmlns:p14="http://schemas.microsoft.com/office/powerpoint/2010/main" val="28120184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practice of DevOps is often represented by an infinity symbol with eight stages.</a:t>
            </a:r>
          </a:p>
          <a:p>
            <a:endParaRPr lang="en-US" dirty="0"/>
          </a:p>
          <a:p>
            <a:r>
              <a:rPr lang="en-US" dirty="0"/>
              <a:t>Plan, code, build, test on the dev side</a:t>
            </a:r>
          </a:p>
          <a:p>
            <a:endParaRPr lang="en-US" dirty="0"/>
          </a:p>
          <a:p>
            <a:r>
              <a:rPr lang="en-US" dirty="0"/>
              <a:t>Release, deploy, operate, and monitor on the ops side</a:t>
            </a:r>
          </a:p>
        </p:txBody>
      </p:sp>
      <p:sp>
        <p:nvSpPr>
          <p:cNvPr id="4" name="Slide Number Placeholder 3"/>
          <p:cNvSpPr>
            <a:spLocks noGrp="1"/>
          </p:cNvSpPr>
          <p:nvPr>
            <p:ph type="sldNum" sz="quarter" idx="5"/>
          </p:nvPr>
        </p:nvSpPr>
        <p:spPr/>
        <p:txBody>
          <a:bodyPr/>
          <a:lstStyle/>
          <a:p>
            <a:fld id="{4D0C3795-2036-614B-AE8D-1B9B73D67EBB}" type="slidenum">
              <a:rPr lang="en-US" smtClean="0"/>
              <a:t>74</a:t>
            </a:fld>
            <a:endParaRPr lang="en-US"/>
          </a:p>
        </p:txBody>
      </p:sp>
    </p:spTree>
    <p:extLst>
      <p:ext uri="{BB962C8B-B14F-4D97-AF65-F5344CB8AC3E}">
        <p14:creationId xmlns:p14="http://schemas.microsoft.com/office/powerpoint/2010/main" val="184558955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75</a:t>
            </a:fld>
            <a:endParaRPr lang="en-US"/>
          </a:p>
        </p:txBody>
      </p:sp>
    </p:spTree>
    <p:extLst>
      <p:ext uri="{BB962C8B-B14F-4D97-AF65-F5344CB8AC3E}">
        <p14:creationId xmlns:p14="http://schemas.microsoft.com/office/powerpoint/2010/main" val="403865873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77</a:t>
            </a:fld>
            <a:endParaRPr lang="en-US"/>
          </a:p>
        </p:txBody>
      </p:sp>
    </p:spTree>
    <p:extLst>
      <p:ext uri="{BB962C8B-B14F-4D97-AF65-F5344CB8AC3E}">
        <p14:creationId xmlns:p14="http://schemas.microsoft.com/office/powerpoint/2010/main" val="3492092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a:p>
            <a:r>
              <a:rPr lang="en-US" sz="2000" dirty="0"/>
              <a:t>Hello!  My name is Michael Jenkins, I’m a Senior Systems Reliability Engineer at The Walt Disney Company.  I’m also an author for LinkedIn Learning.</a:t>
            </a:r>
          </a:p>
          <a:p>
            <a:endParaRPr lang="en-US" sz="2000" dirty="0"/>
          </a:p>
          <a:p>
            <a:r>
              <a:rPr lang="en-US" sz="2000" dirty="0"/>
              <a:t>Over the 20+ years of my career I’ve been on both sides of the table as a candidate and an interviewer.</a:t>
            </a:r>
          </a:p>
          <a:p>
            <a:endParaRPr lang="en-US" sz="2000" dirty="0"/>
          </a:p>
        </p:txBody>
      </p:sp>
      <p:sp>
        <p:nvSpPr>
          <p:cNvPr id="4" name="Slide Number Placeholder 3"/>
          <p:cNvSpPr>
            <a:spLocks noGrp="1"/>
          </p:cNvSpPr>
          <p:nvPr>
            <p:ph type="sldNum" sz="quarter" idx="5"/>
          </p:nvPr>
        </p:nvSpPr>
        <p:spPr/>
        <p:txBody>
          <a:bodyPr/>
          <a:lstStyle/>
          <a:p>
            <a:fld id="{4D0C3795-2036-614B-AE8D-1B9B73D67EBB}" type="slidenum">
              <a:rPr lang="en-US" smtClean="0"/>
              <a:t>6</a:t>
            </a:fld>
            <a:endParaRPr lang="en-US"/>
          </a:p>
        </p:txBody>
      </p:sp>
    </p:spTree>
    <p:extLst>
      <p:ext uri="{BB962C8B-B14F-4D97-AF65-F5344CB8AC3E}">
        <p14:creationId xmlns:p14="http://schemas.microsoft.com/office/powerpoint/2010/main" val="2779506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a:t>
            </a:fld>
            <a:endParaRPr lang="en-US"/>
          </a:p>
        </p:txBody>
      </p:sp>
    </p:spTree>
    <p:extLst>
      <p:ext uri="{BB962C8B-B14F-4D97-AF65-F5344CB8AC3E}">
        <p14:creationId xmlns:p14="http://schemas.microsoft.com/office/powerpoint/2010/main" val="276371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GOT THE SKILLS</a:t>
            </a:r>
          </a:p>
          <a:p>
            <a:endParaRPr lang="en-US" dirty="0"/>
          </a:p>
          <a:p>
            <a:r>
              <a:rPr lang="en-US" dirty="0"/>
              <a:t>YOU GOT THE INTERVIEW</a:t>
            </a:r>
          </a:p>
          <a:p>
            <a:endParaRPr lang="en-US" dirty="0"/>
          </a:p>
          <a:p>
            <a:r>
              <a:rPr lang="en-US" dirty="0"/>
              <a:t>BUT YOU GOT THE INTERVIEW!!</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8</a:t>
            </a:fld>
            <a:endParaRPr lang="en-US"/>
          </a:p>
        </p:txBody>
      </p:sp>
    </p:spTree>
    <p:extLst>
      <p:ext uri="{BB962C8B-B14F-4D97-AF65-F5344CB8AC3E}">
        <p14:creationId xmlns:p14="http://schemas.microsoft.com/office/powerpoint/2010/main" val="92615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stop for a moment and ask the question:</a:t>
            </a:r>
          </a:p>
          <a:p>
            <a:endParaRPr lang="en-US" dirty="0"/>
          </a:p>
          <a:p>
            <a:endParaRPr lang="en-US" dirty="0"/>
          </a:p>
          <a:p>
            <a:r>
              <a:rPr lang="en-US" dirty="0"/>
              <a:t>When you’re in an interview, what are interviewers trying to do?  </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9</a:t>
            </a:fld>
            <a:endParaRPr lang="en-US"/>
          </a:p>
        </p:txBody>
      </p:sp>
    </p:spTree>
    <p:extLst>
      <p:ext uri="{BB962C8B-B14F-4D97-AF65-F5344CB8AC3E}">
        <p14:creationId xmlns:p14="http://schemas.microsoft.com/office/powerpoint/2010/main" val="152649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IDEAL</a:t>
            </a:r>
          </a:p>
        </p:txBody>
      </p:sp>
      <p:sp>
        <p:nvSpPr>
          <p:cNvPr id="4" name="Slide Number Placeholder 3"/>
          <p:cNvSpPr>
            <a:spLocks noGrp="1"/>
          </p:cNvSpPr>
          <p:nvPr>
            <p:ph type="sldNum" sz="quarter" idx="5"/>
          </p:nvPr>
        </p:nvSpPr>
        <p:spPr/>
        <p:txBody>
          <a:bodyPr/>
          <a:lstStyle/>
          <a:p>
            <a:fld id="{4D0C3795-2036-614B-AE8D-1B9B73D67EBB}" type="slidenum">
              <a:rPr lang="en-US" smtClean="0"/>
              <a:t>10</a:t>
            </a:fld>
            <a:endParaRPr lang="en-US"/>
          </a:p>
        </p:txBody>
      </p:sp>
    </p:spTree>
    <p:extLst>
      <p:ext uri="{BB962C8B-B14F-4D97-AF65-F5344CB8AC3E}">
        <p14:creationId xmlns:p14="http://schemas.microsoft.com/office/powerpoint/2010/main" val="1387573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0DD0-97E8-D842-B31B-18F142CCEE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5635EE-BFF9-0942-A44F-124DFB2438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CB63B-C78D-5541-A082-98369E3E930A}"/>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ADA0AB72-35BD-AA48-8C50-47DFDFEF6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514ED-37F9-0B48-BA5C-7F82BEB7B3C1}"/>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050275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D28A-5C68-E64F-962A-7EF61A432C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D7851B-00A3-774A-A5C3-1E466593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F5715-275F-3B43-93C7-8F961CE586F4}"/>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CD52C57F-69FA-0841-BA5E-6DDEAEF80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45192-5E67-C746-9919-BD82D725F9BD}"/>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3302405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929CD0-D670-674E-B2A9-2764457141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4DB85E-F743-9544-8852-A693A5A6DF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CC1FE4-6274-9A45-8FB5-A3E3AF3C8398}"/>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DAFB06D1-187C-8147-90B4-F0E86920C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B09A3-56BF-E34C-BF80-EFF30961CC3B}"/>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106814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676FE-566C-3743-A319-1A2C161358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0F4B5-9C8B-3445-B910-731E8FEDBE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0A82D-50F7-3A4A-9B0D-003F36ECAE85}"/>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BDEFFB08-B94D-3F44-8A4C-DDCF02E2A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63B1D-0FA7-3247-B7F3-573F064C932F}"/>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3916580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027F-384C-C948-9FE4-E2DF7CCDAF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F12329-A819-5E44-8B45-39B60B40D4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8C2BEB-A2CD-8449-96D7-F06D0B85DF06}"/>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E419BA8E-662E-A444-8BC5-C7575459A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1E0FA-C3F8-C243-A747-5552CCC5B765}"/>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18851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B65B-0910-4C45-AF8A-F06095428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BDC6EE-114A-314C-8949-6F8363E4A7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F1BA94-8D4F-994D-A23D-951BBB9354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E02308-AD94-7C46-8A8B-250EFCF23D78}"/>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6" name="Footer Placeholder 5">
            <a:extLst>
              <a:ext uri="{FF2B5EF4-FFF2-40B4-BE49-F238E27FC236}">
                <a16:creationId xmlns:a16="http://schemas.microsoft.com/office/drawing/2014/main" id="{D0CD7687-51D0-BC44-9222-B1C00F872D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93F6F-602C-9B42-8950-51F232769E44}"/>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184905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1095-872E-FF49-A4C2-3E6A582C38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05779-1955-F743-A6B7-8E82B89EED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745C58-285D-0644-B853-59639DFAEB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F70BC-8073-5D4D-B487-16ABE6BA50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B88675-3AD7-304A-9AE5-D124158CB6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27B79-8CB3-184D-AEC1-ED5387D0D079}"/>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8" name="Footer Placeholder 7">
            <a:extLst>
              <a:ext uri="{FF2B5EF4-FFF2-40B4-BE49-F238E27FC236}">
                <a16:creationId xmlns:a16="http://schemas.microsoft.com/office/drawing/2014/main" id="{AF835B8F-7286-894F-AA82-80889F6C8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07D582-58AF-A146-8EA1-13331DD210F6}"/>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51055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39D7-9704-0347-AB54-27537E9B6A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EE93A3-70BC-EE4C-AF53-1617685A16BA}"/>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4" name="Footer Placeholder 3">
            <a:extLst>
              <a:ext uri="{FF2B5EF4-FFF2-40B4-BE49-F238E27FC236}">
                <a16:creationId xmlns:a16="http://schemas.microsoft.com/office/drawing/2014/main" id="{6487FACB-C43A-7C4D-B23E-77011D7170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4564F1-2D9D-A144-9421-CC0EDFEFF652}"/>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58586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1D6EB-CB77-E24C-BC30-27BBCEEA9D5B}"/>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3" name="Footer Placeholder 2">
            <a:extLst>
              <a:ext uri="{FF2B5EF4-FFF2-40B4-BE49-F238E27FC236}">
                <a16:creationId xmlns:a16="http://schemas.microsoft.com/office/drawing/2014/main" id="{C1285A33-C51E-F045-BE9B-2F3DCB6521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FE0CB9-CC9C-0443-8D41-318F2B7E7D1D}"/>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501790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20BA0-FC71-AE44-8241-BA356D06A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86554E-DAAA-0D4D-A66C-5A1FF9CE7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C62AD9-D020-5D4E-8B25-E0C38798B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CD1A2A-0E96-AB44-91A2-A3F04C314D74}"/>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6" name="Footer Placeholder 5">
            <a:extLst>
              <a:ext uri="{FF2B5EF4-FFF2-40B4-BE49-F238E27FC236}">
                <a16:creationId xmlns:a16="http://schemas.microsoft.com/office/drawing/2014/main" id="{9579531F-3FFB-9C49-A2D1-E5F38AA9F6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94CA3-EB3C-1C46-9277-5A6DD18DDC8C}"/>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485810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4B2DC-AF17-F54A-B7C7-0C411BF6B2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40756E-63B9-914B-B8F0-895BF86E19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5D43D0-803A-4141-9289-4148B7EDA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87D8D5-B1C4-4A4A-A7ED-7AD98419D95C}"/>
              </a:ext>
            </a:extLst>
          </p:cNvPr>
          <p:cNvSpPr>
            <a:spLocks noGrp="1"/>
          </p:cNvSpPr>
          <p:nvPr>
            <p:ph type="dt" sz="half" idx="10"/>
          </p:nvPr>
        </p:nvSpPr>
        <p:spPr/>
        <p:txBody>
          <a:bodyPr/>
          <a:lstStyle/>
          <a:p>
            <a:fld id="{FD351B0F-483B-7646-8850-A55A9201C19D}" type="datetimeFigureOut">
              <a:rPr lang="en-US" smtClean="0"/>
              <a:t>10/11/19</a:t>
            </a:fld>
            <a:endParaRPr lang="en-US"/>
          </a:p>
        </p:txBody>
      </p:sp>
      <p:sp>
        <p:nvSpPr>
          <p:cNvPr id="6" name="Footer Placeholder 5">
            <a:extLst>
              <a:ext uri="{FF2B5EF4-FFF2-40B4-BE49-F238E27FC236}">
                <a16:creationId xmlns:a16="http://schemas.microsoft.com/office/drawing/2014/main" id="{E931866C-3C2D-E845-864D-B2D50179DA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10A7E3-93A6-4746-BE83-9BEF89B209BB}"/>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055078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80DAB0-61D7-5340-BB7C-6B1FF5596D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1D3BBF-9848-5E45-8D22-8EAD95015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E8571-0F9F-BB46-8A88-D5E5C1FB8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51B0F-483B-7646-8850-A55A9201C19D}" type="datetimeFigureOut">
              <a:rPr lang="en-US" smtClean="0"/>
              <a:t>10/11/19</a:t>
            </a:fld>
            <a:endParaRPr lang="en-US"/>
          </a:p>
        </p:txBody>
      </p:sp>
      <p:sp>
        <p:nvSpPr>
          <p:cNvPr id="5" name="Footer Placeholder 4">
            <a:extLst>
              <a:ext uri="{FF2B5EF4-FFF2-40B4-BE49-F238E27FC236}">
                <a16:creationId xmlns:a16="http://schemas.microsoft.com/office/drawing/2014/main" id="{F6A4739B-E01F-6944-A3CB-99AEAF2298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BE027D-3337-C84A-A585-78C46A2F6B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A12C2-85E9-8442-9263-69A414BFFAED}" type="slidenum">
              <a:rPr lang="en-US" smtClean="0"/>
              <a:t>‹#›</a:t>
            </a:fld>
            <a:endParaRPr lang="en-US"/>
          </a:p>
        </p:txBody>
      </p:sp>
    </p:spTree>
    <p:extLst>
      <p:ext uri="{BB962C8B-B14F-4D97-AF65-F5344CB8AC3E}">
        <p14:creationId xmlns:p14="http://schemas.microsoft.com/office/powerpoint/2010/main" val="831282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www.atlassian.com/devops"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0D22A-9D07-EE45-85C2-1375A09F47A5}"/>
              </a:ext>
            </a:extLst>
          </p:cNvPr>
          <p:cNvSpPr>
            <a:spLocks noGrp="1"/>
          </p:cNvSpPr>
          <p:nvPr>
            <p:ph type="ctrTitle"/>
          </p:nvPr>
        </p:nvSpPr>
        <p:spPr>
          <a:xfrm>
            <a:off x="0" y="1652286"/>
            <a:ext cx="12192000" cy="3553428"/>
          </a:xfrm>
        </p:spPr>
        <p:txBody>
          <a:bodyPr>
            <a:noAutofit/>
          </a:bodyPr>
          <a:lstStyle/>
          <a:p>
            <a:r>
              <a:rPr lang="en-US" sz="11300" b="1" dirty="0">
                <a:solidFill>
                  <a:schemeClr val="bg1"/>
                </a:solidFill>
              </a:rPr>
              <a:t>Nail the DevOps Interview</a:t>
            </a:r>
          </a:p>
        </p:txBody>
      </p:sp>
      <p:sp>
        <p:nvSpPr>
          <p:cNvPr id="3" name="Subtitle 2">
            <a:extLst>
              <a:ext uri="{FF2B5EF4-FFF2-40B4-BE49-F238E27FC236}">
                <a16:creationId xmlns:a16="http://schemas.microsoft.com/office/drawing/2014/main" id="{F361B09D-CAAC-594E-BCE2-8381C7F12EE9}"/>
              </a:ext>
            </a:extLst>
          </p:cNvPr>
          <p:cNvSpPr>
            <a:spLocks noGrp="1"/>
          </p:cNvSpPr>
          <p:nvPr>
            <p:ph type="subTitle" idx="1"/>
          </p:nvPr>
        </p:nvSpPr>
        <p:spPr>
          <a:xfrm>
            <a:off x="1524000" y="6180880"/>
            <a:ext cx="9144000" cy="382637"/>
          </a:xfrm>
        </p:spPr>
        <p:txBody>
          <a:bodyPr>
            <a:normAutofit fontScale="92500" lnSpcReduction="10000"/>
          </a:bodyPr>
          <a:lstStyle/>
          <a:p>
            <a:r>
              <a:rPr lang="en-US" dirty="0">
                <a:solidFill>
                  <a:schemeClr val="bg1"/>
                </a:solidFill>
              </a:rPr>
              <a:t>MICHAEL JENKINS</a:t>
            </a:r>
          </a:p>
        </p:txBody>
      </p:sp>
    </p:spTree>
    <p:extLst>
      <p:ext uri="{BB962C8B-B14F-4D97-AF65-F5344CB8AC3E}">
        <p14:creationId xmlns:p14="http://schemas.microsoft.com/office/powerpoint/2010/main" val="1457606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235200"/>
            <a:ext cx="9144000" cy="2387600"/>
          </a:xfrm>
        </p:spPr>
        <p:txBody>
          <a:bodyPr>
            <a:noAutofit/>
          </a:bodyPr>
          <a:lstStyle/>
          <a:p>
            <a:r>
              <a:rPr lang="en-US" sz="6600" b="1" dirty="0">
                <a:solidFill>
                  <a:schemeClr val="bg1"/>
                </a:solidFill>
              </a:rPr>
              <a:t>Interviewers are trying to determine if and how </a:t>
            </a:r>
            <a:r>
              <a:rPr lang="en-US" sz="8000" b="1" dirty="0">
                <a:solidFill>
                  <a:schemeClr val="accent6"/>
                </a:solidFill>
              </a:rPr>
              <a:t>you</a:t>
            </a:r>
            <a:r>
              <a:rPr lang="en-US" sz="6600" b="1" dirty="0">
                <a:solidFill>
                  <a:schemeClr val="bg1"/>
                </a:solidFill>
              </a:rPr>
              <a:t> can contribute to the needs of their company.</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normAutofit/>
          </a:bodyPr>
          <a:lstStyle/>
          <a:p>
            <a:r>
              <a:rPr lang="en-US" sz="4400" b="1" dirty="0">
                <a:solidFill>
                  <a:schemeClr val="bg1"/>
                </a:solidFill>
              </a:rPr>
              <a:t>(Is this person the ideal candidate?)</a:t>
            </a:r>
          </a:p>
        </p:txBody>
      </p:sp>
    </p:spTree>
    <p:extLst>
      <p:ext uri="{BB962C8B-B14F-4D97-AF65-F5344CB8AC3E}">
        <p14:creationId xmlns:p14="http://schemas.microsoft.com/office/powerpoint/2010/main" val="1908767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3360082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1357127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341072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p:txBody>
      </p:sp>
    </p:spTree>
    <p:extLst>
      <p:ext uri="{BB962C8B-B14F-4D97-AF65-F5344CB8AC3E}">
        <p14:creationId xmlns:p14="http://schemas.microsoft.com/office/powerpoint/2010/main" val="151852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814638"/>
            <a:ext cx="9144000" cy="2387600"/>
          </a:xfrm>
        </p:spPr>
        <p:txBody>
          <a:bodyPr>
            <a:noAutofit/>
          </a:bodyPr>
          <a:lstStyle/>
          <a:p>
            <a:r>
              <a:rPr lang="en-US" sz="8800" b="1" dirty="0">
                <a:solidFill>
                  <a:schemeClr val="bg1"/>
                </a:solidFill>
              </a:rPr>
              <a:t>Methods for Answering Interview Questions</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normAutofit/>
          </a:bodyPr>
          <a:lstStyle/>
          <a:p>
            <a:r>
              <a:rPr lang="en-US" sz="4000" b="1" dirty="0">
                <a:solidFill>
                  <a:schemeClr val="bg1"/>
                </a:solidFill>
              </a:rPr>
              <a:t>(To be considered the ideal candidate!)</a:t>
            </a:r>
          </a:p>
        </p:txBody>
      </p:sp>
    </p:spTree>
    <p:extLst>
      <p:ext uri="{BB962C8B-B14F-4D97-AF65-F5344CB8AC3E}">
        <p14:creationId xmlns:p14="http://schemas.microsoft.com/office/powerpoint/2010/main" val="3617379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814638"/>
            <a:ext cx="9144000" cy="2387600"/>
          </a:xfrm>
        </p:spPr>
        <p:txBody>
          <a:bodyPr>
            <a:noAutofit/>
          </a:bodyPr>
          <a:lstStyle/>
          <a:p>
            <a:r>
              <a:rPr lang="en-US" sz="8800" b="1" dirty="0">
                <a:solidFill>
                  <a:srgbClr val="FFC000"/>
                </a:solidFill>
              </a:rPr>
              <a:t>Be ready for a quiz when you see gold!</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normAutofit/>
          </a:bodyPr>
          <a:lstStyle/>
          <a:p>
            <a:endParaRPr lang="en-US" sz="4000" b="1" dirty="0">
              <a:solidFill>
                <a:schemeClr val="bg1"/>
              </a:solidFill>
            </a:endParaRPr>
          </a:p>
        </p:txBody>
      </p:sp>
    </p:spTree>
    <p:extLst>
      <p:ext uri="{BB962C8B-B14F-4D97-AF65-F5344CB8AC3E}">
        <p14:creationId xmlns:p14="http://schemas.microsoft.com/office/powerpoint/2010/main" val="1059822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3007771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What is _________?</a:t>
            </a:r>
          </a:p>
          <a:p>
            <a:pPr marL="457200" lvl="1" indent="0" algn="ctr" fontAlgn="base">
              <a:buNone/>
            </a:pPr>
            <a:r>
              <a:rPr lang="en-US" sz="5400" b="1" dirty="0">
                <a:solidFill>
                  <a:schemeClr val="bg1"/>
                </a:solidFill>
              </a:rPr>
              <a:t>Define __________.</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201422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What is _________?</a:t>
            </a:r>
          </a:p>
          <a:p>
            <a:pPr marL="457200" lvl="1" indent="0" algn="ctr" fontAlgn="base">
              <a:buNone/>
            </a:pPr>
            <a:r>
              <a:rPr lang="en-US" sz="5400" b="1" dirty="0">
                <a:solidFill>
                  <a:schemeClr val="bg1"/>
                </a:solidFill>
              </a:rPr>
              <a:t>Define __________.</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DEFINITION METHOD</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679619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514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know your facts?</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DEFINITION METHOD</a:t>
            </a:r>
          </a:p>
          <a:p>
            <a:pPr marL="457200" lvl="1" indent="0" algn="ctr" fontAlgn="base">
              <a:buNone/>
            </a:pPr>
            <a:endParaRPr lang="en-US" sz="5400" b="1" dirty="0">
              <a:solidFill>
                <a:srgbClr val="FFC000"/>
              </a:solidFill>
            </a:endParaRPr>
          </a:p>
          <a:p>
            <a:pPr marL="457200" lvl="1" indent="0" algn="ctr" fontAlgn="base">
              <a:buNone/>
            </a:pPr>
            <a:endParaRPr lang="en-US" sz="5400" b="1" dirty="0">
              <a:solidFill>
                <a:srgbClr val="FFC000"/>
              </a:solidFill>
            </a:endParaRP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1213995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know your facts?</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DEFINITION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What is continuous integration?</a:t>
            </a:r>
          </a:p>
          <a:p>
            <a:pPr marL="457200" lvl="1" indent="0" algn="ctr" fontAlgn="base">
              <a:buNone/>
            </a:pPr>
            <a:endParaRPr lang="en-US" sz="5400" b="1" dirty="0">
              <a:solidFill>
                <a:srgbClr val="FFC000"/>
              </a:solidFill>
            </a:endParaRP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4094477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C093-74FF-7247-ADB4-5AB82B1316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086FD1E-CAA7-3D4C-A697-D837AA80ECD9}"/>
              </a:ext>
            </a:extLst>
          </p:cNvPr>
          <p:cNvPicPr>
            <a:picLocks noGrp="1" noChangeAspect="1"/>
          </p:cNvPicPr>
          <p:nvPr>
            <p:ph idx="1"/>
          </p:nvPr>
        </p:nvPicPr>
        <p:blipFill>
          <a:blip r:embed="rId2"/>
          <a:stretch>
            <a:fillRect/>
          </a:stretch>
        </p:blipFill>
        <p:spPr>
          <a:xfrm>
            <a:off x="0" y="0"/>
            <a:ext cx="12326112" cy="9244584"/>
          </a:xfrm>
        </p:spPr>
      </p:pic>
    </p:spTree>
    <p:extLst>
      <p:ext uri="{BB962C8B-B14F-4D97-AF65-F5344CB8AC3E}">
        <p14:creationId xmlns:p14="http://schemas.microsoft.com/office/powerpoint/2010/main" val="1737367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162069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How have you used …?</a:t>
            </a:r>
          </a:p>
          <a:p>
            <a:pPr marL="457200" lvl="1" indent="0" algn="ctr" fontAlgn="base">
              <a:buNone/>
            </a:pPr>
            <a:r>
              <a:rPr lang="en-US" sz="5400" b="1" dirty="0">
                <a:solidFill>
                  <a:schemeClr val="bg1"/>
                </a:solidFill>
              </a:rPr>
              <a:t>What’s your experience with…?</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312907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How have you used …?</a:t>
            </a:r>
          </a:p>
          <a:p>
            <a:pPr marL="457200" lvl="1" indent="0" algn="ctr" fontAlgn="base">
              <a:buNone/>
            </a:pPr>
            <a:r>
              <a:rPr lang="en-US" sz="5400" b="1" dirty="0">
                <a:solidFill>
                  <a:schemeClr val="bg1"/>
                </a:solidFill>
              </a:rPr>
              <a:t>What’s your experience with…?</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THX METHOD</a:t>
            </a:r>
          </a:p>
        </p:txBody>
      </p:sp>
    </p:spTree>
    <p:extLst>
      <p:ext uri="{BB962C8B-B14F-4D97-AF65-F5344CB8AC3E}">
        <p14:creationId xmlns:p14="http://schemas.microsoft.com/office/powerpoint/2010/main" val="3088280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0EF87-028E-7C4B-885E-19B056C02D7F}"/>
              </a:ext>
            </a:extLst>
          </p:cNvPr>
          <p:cNvPicPr>
            <a:picLocks noChangeAspect="1"/>
          </p:cNvPicPr>
          <p:nvPr/>
        </p:nvPicPr>
        <p:blipFill>
          <a:blip r:embed="rId2"/>
          <a:stretch>
            <a:fillRect/>
          </a:stretch>
        </p:blipFill>
        <p:spPr>
          <a:xfrm>
            <a:off x="97810" y="749808"/>
            <a:ext cx="11996380" cy="5358384"/>
          </a:xfrm>
          <a:prstGeom prst="rect">
            <a:avLst/>
          </a:prstGeom>
        </p:spPr>
      </p:pic>
    </p:spTree>
    <p:extLst>
      <p:ext uri="{BB962C8B-B14F-4D97-AF65-F5344CB8AC3E}">
        <p14:creationId xmlns:p14="http://schemas.microsoft.com/office/powerpoint/2010/main" val="1239634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THX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Time How eXperience</a:t>
            </a:r>
          </a:p>
        </p:txBody>
      </p:sp>
    </p:spTree>
    <p:extLst>
      <p:ext uri="{BB962C8B-B14F-4D97-AF65-F5344CB8AC3E}">
        <p14:creationId xmlns:p14="http://schemas.microsoft.com/office/powerpoint/2010/main" val="388395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236FDC-BE29-6B4E-901E-EB3D25ADD15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58683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627F0A-7F2D-2143-A3F6-B82BF73D0D7F}"/>
              </a:ext>
            </a:extLst>
          </p:cNvPr>
          <p:cNvPicPr>
            <a:picLocks noChangeAspect="1"/>
          </p:cNvPicPr>
          <p:nvPr/>
        </p:nvPicPr>
        <p:blipFill>
          <a:blip r:embed="rId2"/>
          <a:stretch>
            <a:fillRect/>
          </a:stretch>
        </p:blipFill>
        <p:spPr>
          <a:xfrm>
            <a:off x="3053334" y="386334"/>
            <a:ext cx="6085332" cy="6085332"/>
          </a:xfrm>
          <a:prstGeom prst="rect">
            <a:avLst/>
          </a:prstGeom>
        </p:spPr>
      </p:pic>
    </p:spTree>
    <p:extLst>
      <p:ext uri="{BB962C8B-B14F-4D97-AF65-F5344CB8AC3E}">
        <p14:creationId xmlns:p14="http://schemas.microsoft.com/office/powerpoint/2010/main" val="198157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E1B51-688A-4D48-95C9-C9B7CAD94E56}"/>
              </a:ext>
            </a:extLst>
          </p:cNvPr>
          <p:cNvSpPr>
            <a:spLocks noGrp="1"/>
          </p:cNvSpPr>
          <p:nvPr>
            <p:ph idx="1"/>
          </p:nvPr>
        </p:nvSpPr>
        <p:spPr>
          <a:xfrm>
            <a:off x="0" y="0"/>
            <a:ext cx="6736466" cy="6858000"/>
          </a:xfrm>
        </p:spPr>
        <p:txBody>
          <a:bodyPr>
            <a:normAutofit fontScale="85000" lnSpcReduction="10000"/>
          </a:bodyPr>
          <a:lstStyle/>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What is continuous integration and continuous delivery?</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What’s your experience with automating a deployment?</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What’s the worst incident that you’ve gotten called to fix?</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How would you describe a CI/CD pipeline for creating a container image?</a:t>
            </a:r>
          </a:p>
        </p:txBody>
      </p:sp>
      <p:pic>
        <p:nvPicPr>
          <p:cNvPr id="5" name="Picture 4">
            <a:extLst>
              <a:ext uri="{FF2B5EF4-FFF2-40B4-BE49-F238E27FC236}">
                <a16:creationId xmlns:a16="http://schemas.microsoft.com/office/drawing/2014/main" id="{85B29964-2C21-F84F-AFB1-6F9385AAFCAA}"/>
              </a:ext>
            </a:extLst>
          </p:cNvPr>
          <p:cNvPicPr>
            <a:picLocks noChangeAspect="1"/>
          </p:cNvPicPr>
          <p:nvPr/>
        </p:nvPicPr>
        <p:blipFill rotWithShape="1">
          <a:blip r:embed="rId3"/>
          <a:srcRect r="47042"/>
          <a:stretch/>
        </p:blipFill>
        <p:spPr>
          <a:xfrm>
            <a:off x="6736465" y="0"/>
            <a:ext cx="5455535" cy="6858000"/>
          </a:xfrm>
          <a:prstGeom prst="rect">
            <a:avLst/>
          </a:prstGeom>
        </p:spPr>
      </p:pic>
    </p:spTree>
    <p:extLst>
      <p:ext uri="{BB962C8B-B14F-4D97-AF65-F5344CB8AC3E}">
        <p14:creationId xmlns:p14="http://schemas.microsoft.com/office/powerpoint/2010/main" val="199296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E1A0CD-5343-6E4D-BA8D-4A4F35506D7A}"/>
              </a:ext>
            </a:extLst>
          </p:cNvPr>
          <p:cNvPicPr>
            <a:picLocks noChangeAspect="1"/>
          </p:cNvPicPr>
          <p:nvPr/>
        </p:nvPicPr>
        <p:blipFill>
          <a:blip r:embed="rId2"/>
          <a:stretch>
            <a:fillRect/>
          </a:stretch>
        </p:blipFill>
        <p:spPr>
          <a:xfrm>
            <a:off x="5257548" y="2980944"/>
            <a:ext cx="6913690" cy="3831336"/>
          </a:xfrm>
          <a:prstGeom prst="rect">
            <a:avLst/>
          </a:prstGeom>
        </p:spPr>
      </p:pic>
      <p:pic>
        <p:nvPicPr>
          <p:cNvPr id="7" name="Picture 6">
            <a:extLst>
              <a:ext uri="{FF2B5EF4-FFF2-40B4-BE49-F238E27FC236}">
                <a16:creationId xmlns:a16="http://schemas.microsoft.com/office/drawing/2014/main" id="{C65B6316-EA39-0144-A2B4-001DE670AFAF}"/>
              </a:ext>
            </a:extLst>
          </p:cNvPr>
          <p:cNvPicPr>
            <a:picLocks noChangeAspect="1"/>
          </p:cNvPicPr>
          <p:nvPr/>
        </p:nvPicPr>
        <p:blipFill>
          <a:blip r:embed="rId3"/>
          <a:stretch>
            <a:fillRect/>
          </a:stretch>
        </p:blipFill>
        <p:spPr>
          <a:xfrm>
            <a:off x="20762" y="0"/>
            <a:ext cx="6096000" cy="3404259"/>
          </a:xfrm>
          <a:prstGeom prst="rect">
            <a:avLst/>
          </a:prstGeom>
        </p:spPr>
      </p:pic>
    </p:spTree>
    <p:extLst>
      <p:ext uri="{BB962C8B-B14F-4D97-AF65-F5344CB8AC3E}">
        <p14:creationId xmlns:p14="http://schemas.microsoft.com/office/powerpoint/2010/main" val="4126884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have useful experience?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THX METHOD</a:t>
            </a: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2797457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have useful experience?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THX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What’s your experience with automating a deployment?</a:t>
            </a:r>
          </a:p>
        </p:txBody>
      </p:sp>
    </p:spTree>
    <p:extLst>
      <p:ext uri="{BB962C8B-B14F-4D97-AF65-F5344CB8AC3E}">
        <p14:creationId xmlns:p14="http://schemas.microsoft.com/office/powerpoint/2010/main" val="3959948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4225855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Tell me about a time …?</a:t>
            </a:r>
          </a:p>
          <a:p>
            <a:pPr marL="457200" lvl="1" indent="0" algn="ctr" fontAlgn="base">
              <a:buNone/>
            </a:pPr>
            <a:r>
              <a:rPr lang="en-US" sz="5400" b="1" dirty="0">
                <a:solidFill>
                  <a:schemeClr val="bg1"/>
                </a:solidFill>
              </a:rPr>
              <a:t>Have you ever …?</a:t>
            </a:r>
          </a:p>
          <a:p>
            <a:pPr marL="457200" lvl="1" indent="0" algn="ctr" fontAlgn="base">
              <a:buNone/>
            </a:pPr>
            <a:r>
              <a:rPr lang="en-US" sz="5400" b="1" dirty="0">
                <a:solidFill>
                  <a:schemeClr val="bg1"/>
                </a:solidFill>
              </a:rPr>
              <a:t>How have you handled …?</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1137137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Tell me about a time …?</a:t>
            </a:r>
          </a:p>
          <a:p>
            <a:pPr marL="457200" lvl="1" indent="0" algn="ctr" fontAlgn="base">
              <a:buNone/>
            </a:pPr>
            <a:r>
              <a:rPr lang="en-US" sz="5400" b="1" dirty="0">
                <a:solidFill>
                  <a:schemeClr val="bg1"/>
                </a:solidFill>
              </a:rPr>
              <a:t>Have you ever …?</a:t>
            </a:r>
          </a:p>
          <a:p>
            <a:pPr marL="457200" lvl="1" indent="0" algn="ctr" fontAlgn="base">
              <a:buNone/>
            </a:pPr>
            <a:r>
              <a:rPr lang="en-US" sz="5400" b="1">
                <a:solidFill>
                  <a:schemeClr val="bg1"/>
                </a:solidFill>
              </a:rPr>
              <a:t>How have you handled …?</a:t>
            </a: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465758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Truthful Stories of Past Experiences</a:t>
            </a:r>
          </a:p>
        </p:txBody>
      </p:sp>
    </p:spTree>
    <p:extLst>
      <p:ext uri="{BB962C8B-B14F-4D97-AF65-F5344CB8AC3E}">
        <p14:creationId xmlns:p14="http://schemas.microsoft.com/office/powerpoint/2010/main" val="3407943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Truthful Stories of Past Experiences</a:t>
            </a:r>
          </a:p>
          <a:p>
            <a:pPr marL="457200" lvl="1" indent="0" algn="ctr" fontAlgn="base">
              <a:buNone/>
            </a:pPr>
            <a:r>
              <a:rPr lang="en-US" sz="5400" b="1" dirty="0">
                <a:solidFill>
                  <a:schemeClr val="bg1"/>
                </a:solidFill>
              </a:rPr>
              <a:t>Gives a Basis for Future Performance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099212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4D52772-A7EE-2747-8BBD-2B50B8E3AD03}"/>
              </a:ext>
            </a:extLst>
          </p:cNvPr>
          <p:cNvPicPr>
            <a:picLocks noGrp="1" noChangeAspect="1"/>
          </p:cNvPicPr>
          <p:nvPr>
            <p:ph sz="half" idx="2"/>
          </p:nvPr>
        </p:nvPicPr>
        <p:blipFill>
          <a:blip r:embed="rId3"/>
          <a:stretch>
            <a:fillRect/>
          </a:stretch>
        </p:blipFill>
        <p:spPr>
          <a:xfrm>
            <a:off x="5334000" y="0"/>
            <a:ext cx="6858000" cy="6858000"/>
          </a:xfrm>
        </p:spPr>
      </p:pic>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r>
              <a:rPr lang="en-US" sz="5400" b="1" dirty="0">
                <a:solidFill>
                  <a:schemeClr val="bg1"/>
                </a:solidFill>
              </a:rPr>
              <a:t>Humans Love Stories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Causes an Oxytocin Release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Boosts Trust, Compassion, Empathy</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4060708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4D52772-A7EE-2747-8BBD-2B50B8E3AD03}"/>
              </a:ext>
            </a:extLst>
          </p:cNvPr>
          <p:cNvPicPr>
            <a:picLocks noGrp="1" noChangeAspect="1"/>
          </p:cNvPicPr>
          <p:nvPr>
            <p:ph sz="half" idx="2"/>
          </p:nvPr>
        </p:nvPicPr>
        <p:blipFill>
          <a:blip r:embed="rId3"/>
          <a:stretch>
            <a:fillRect/>
          </a:stretch>
        </p:blipFill>
        <p:spPr>
          <a:xfrm>
            <a:off x="5334000" y="0"/>
            <a:ext cx="6858000" cy="6858000"/>
          </a:xfrm>
        </p:spPr>
      </p:pic>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51783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179F6-7AE2-D242-A228-50B9A8484D22}"/>
              </a:ext>
            </a:extLst>
          </p:cNvPr>
          <p:cNvPicPr>
            <a:picLocks noChangeAspect="1"/>
          </p:cNvPicPr>
          <p:nvPr/>
        </p:nvPicPr>
        <p:blipFill>
          <a:blip r:embed="rId3"/>
          <a:stretch>
            <a:fillRect/>
          </a:stretch>
        </p:blipFill>
        <p:spPr>
          <a:xfrm>
            <a:off x="-1111169" y="0"/>
            <a:ext cx="12192000" cy="6858000"/>
          </a:xfrm>
          <a:prstGeom prst="rect">
            <a:avLst/>
          </a:prstGeom>
        </p:spPr>
      </p:pic>
      <p:pic>
        <p:nvPicPr>
          <p:cNvPr id="7" name="Picture 6">
            <a:extLst>
              <a:ext uri="{FF2B5EF4-FFF2-40B4-BE49-F238E27FC236}">
                <a16:creationId xmlns:a16="http://schemas.microsoft.com/office/drawing/2014/main" id="{5BB74A1D-C962-3249-9EED-B6C3F2BDC89F}"/>
              </a:ext>
            </a:extLst>
          </p:cNvPr>
          <p:cNvPicPr>
            <a:picLocks noChangeAspect="1"/>
          </p:cNvPicPr>
          <p:nvPr/>
        </p:nvPicPr>
        <p:blipFill>
          <a:blip r:embed="rId4"/>
          <a:stretch>
            <a:fillRect/>
          </a:stretch>
        </p:blipFill>
        <p:spPr>
          <a:xfrm>
            <a:off x="5334000" y="0"/>
            <a:ext cx="6858000" cy="6858000"/>
          </a:xfrm>
          <a:prstGeom prst="rect">
            <a:avLst/>
          </a:prstGeom>
        </p:spPr>
      </p:pic>
    </p:spTree>
    <p:extLst>
      <p:ext uri="{BB962C8B-B14F-4D97-AF65-F5344CB8AC3E}">
        <p14:creationId xmlns:p14="http://schemas.microsoft.com/office/powerpoint/2010/main" val="1878225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
        <p:nvSpPr>
          <p:cNvPr id="6" name="Content Placeholder 2">
            <a:extLst>
              <a:ext uri="{FF2B5EF4-FFF2-40B4-BE49-F238E27FC236}">
                <a16:creationId xmlns:a16="http://schemas.microsoft.com/office/drawing/2014/main" id="{E2913976-8E49-1B49-911C-C9B4D1C5A55F}"/>
              </a:ext>
            </a:extLst>
          </p:cNvPr>
          <p:cNvSpPr txBox="1">
            <a:spLocks/>
          </p:cNvSpPr>
          <p:nvPr/>
        </p:nvSpPr>
        <p:spPr>
          <a:xfrm>
            <a:off x="3750564" y="0"/>
            <a:ext cx="750112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p:txBody>
      </p:sp>
    </p:spTree>
    <p:extLst>
      <p:ext uri="{BB962C8B-B14F-4D97-AF65-F5344CB8AC3E}">
        <p14:creationId xmlns:p14="http://schemas.microsoft.com/office/powerpoint/2010/main" val="1258713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
        <p:nvSpPr>
          <p:cNvPr id="6" name="Content Placeholder 2">
            <a:extLst>
              <a:ext uri="{FF2B5EF4-FFF2-40B4-BE49-F238E27FC236}">
                <a16:creationId xmlns:a16="http://schemas.microsoft.com/office/drawing/2014/main" id="{E2913976-8E49-1B49-911C-C9B4D1C5A55F}"/>
              </a:ext>
            </a:extLst>
          </p:cNvPr>
          <p:cNvSpPr txBox="1">
            <a:spLocks/>
          </p:cNvSpPr>
          <p:nvPr/>
        </p:nvSpPr>
        <p:spPr>
          <a:xfrm>
            <a:off x="3750564" y="0"/>
            <a:ext cx="750112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Situation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p:txBody>
      </p:sp>
    </p:spTree>
    <p:extLst>
      <p:ext uri="{BB962C8B-B14F-4D97-AF65-F5344CB8AC3E}">
        <p14:creationId xmlns:p14="http://schemas.microsoft.com/office/powerpoint/2010/main" val="12045802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
        <p:nvSpPr>
          <p:cNvPr id="6" name="Content Placeholder 2">
            <a:extLst>
              <a:ext uri="{FF2B5EF4-FFF2-40B4-BE49-F238E27FC236}">
                <a16:creationId xmlns:a16="http://schemas.microsoft.com/office/drawing/2014/main" id="{E2913976-8E49-1B49-911C-C9B4D1C5A55F}"/>
              </a:ext>
            </a:extLst>
          </p:cNvPr>
          <p:cNvSpPr txBox="1">
            <a:spLocks/>
          </p:cNvSpPr>
          <p:nvPr/>
        </p:nvSpPr>
        <p:spPr>
          <a:xfrm>
            <a:off x="3750564" y="0"/>
            <a:ext cx="750112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Situation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Decision/Action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p:txBody>
      </p:sp>
    </p:spTree>
    <p:extLst>
      <p:ext uri="{BB962C8B-B14F-4D97-AF65-F5344CB8AC3E}">
        <p14:creationId xmlns:p14="http://schemas.microsoft.com/office/powerpoint/2010/main" val="33814535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
        <p:nvSpPr>
          <p:cNvPr id="6" name="Content Placeholder 2">
            <a:extLst>
              <a:ext uri="{FF2B5EF4-FFF2-40B4-BE49-F238E27FC236}">
                <a16:creationId xmlns:a16="http://schemas.microsoft.com/office/drawing/2014/main" id="{E2913976-8E49-1B49-911C-C9B4D1C5A55F}"/>
              </a:ext>
            </a:extLst>
          </p:cNvPr>
          <p:cNvSpPr txBox="1">
            <a:spLocks/>
          </p:cNvSpPr>
          <p:nvPr/>
        </p:nvSpPr>
        <p:spPr>
          <a:xfrm>
            <a:off x="3750564" y="0"/>
            <a:ext cx="750112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Situation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Decision/Action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Result</a:t>
            </a:r>
          </a:p>
          <a:p>
            <a:pPr marL="457200" lvl="1" indent="0" algn="ctr" fontAlgn="base">
              <a:buFont typeface="Arial" panose="020B0604020202020204" pitchFamily="34" charset="0"/>
              <a:buNone/>
            </a:pPr>
            <a:endParaRPr lang="en-US" sz="5400" b="1" dirty="0">
              <a:solidFill>
                <a:schemeClr val="bg1"/>
              </a:solidFill>
            </a:endParaRPr>
          </a:p>
        </p:txBody>
      </p:sp>
    </p:spTree>
    <p:extLst>
      <p:ext uri="{BB962C8B-B14F-4D97-AF65-F5344CB8AC3E}">
        <p14:creationId xmlns:p14="http://schemas.microsoft.com/office/powerpoint/2010/main" val="1526243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convey your expertise?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STORY TIME METHOD</a:t>
            </a: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38727967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convey your expertise?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STORY TIME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What’s the worst incident that you’ve gotten called to fix?</a:t>
            </a:r>
          </a:p>
        </p:txBody>
      </p:sp>
    </p:spTree>
    <p:extLst>
      <p:ext uri="{BB962C8B-B14F-4D97-AF65-F5344CB8AC3E}">
        <p14:creationId xmlns:p14="http://schemas.microsoft.com/office/powerpoint/2010/main" val="3483544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02BAAF4-56CC-E744-AE2F-DCF3099556E5}"/>
              </a:ext>
            </a:extLst>
          </p:cNvPr>
          <p:cNvPicPr>
            <a:picLocks noGrp="1" noChangeAspect="1"/>
          </p:cNvPicPr>
          <p:nvPr>
            <p:ph idx="1"/>
          </p:nvPr>
        </p:nvPicPr>
        <p:blipFill>
          <a:blip r:embed="rId3"/>
          <a:stretch>
            <a:fillRect/>
          </a:stretch>
        </p:blipFill>
        <p:spPr>
          <a:xfrm>
            <a:off x="0" y="0"/>
            <a:ext cx="12440093" cy="6858000"/>
          </a:xfrm>
        </p:spPr>
      </p:pic>
    </p:spTree>
    <p:extLst>
      <p:ext uri="{BB962C8B-B14F-4D97-AF65-F5344CB8AC3E}">
        <p14:creationId xmlns:p14="http://schemas.microsoft.com/office/powerpoint/2010/main" val="23134788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algn="ct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p:txBody>
      </p:sp>
    </p:spTree>
    <p:extLst>
      <p:ext uri="{BB962C8B-B14F-4D97-AF65-F5344CB8AC3E}">
        <p14:creationId xmlns:p14="http://schemas.microsoft.com/office/powerpoint/2010/main" val="38049949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p:txBody>
      </p:sp>
    </p:spTree>
    <p:extLst>
      <p:ext uri="{BB962C8B-B14F-4D97-AF65-F5344CB8AC3E}">
        <p14:creationId xmlns:p14="http://schemas.microsoft.com/office/powerpoint/2010/main" val="16754183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p:txBody>
      </p:sp>
    </p:spTree>
    <p:extLst>
      <p:ext uri="{BB962C8B-B14F-4D97-AF65-F5344CB8AC3E}">
        <p14:creationId xmlns:p14="http://schemas.microsoft.com/office/powerpoint/2010/main" val="3395364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ACA6D-EC46-3149-9588-C26CFCE5CCB6}"/>
              </a:ext>
            </a:extLst>
          </p:cNvPr>
          <p:cNvPicPr>
            <a:picLocks noChangeAspect="1"/>
          </p:cNvPicPr>
          <p:nvPr/>
        </p:nvPicPr>
        <p:blipFill>
          <a:blip r:embed="rId3"/>
          <a:stretch>
            <a:fillRect/>
          </a:stretch>
        </p:blipFill>
        <p:spPr>
          <a:xfrm>
            <a:off x="-4305782" y="0"/>
            <a:ext cx="11932920" cy="6858000"/>
          </a:xfrm>
          <a:prstGeom prst="rect">
            <a:avLst/>
          </a:prstGeom>
        </p:spPr>
      </p:pic>
      <p:pic>
        <p:nvPicPr>
          <p:cNvPr id="7" name="Picture 6">
            <a:extLst>
              <a:ext uri="{FF2B5EF4-FFF2-40B4-BE49-F238E27FC236}">
                <a16:creationId xmlns:a16="http://schemas.microsoft.com/office/drawing/2014/main" id="{3138E868-EAC4-0745-98B4-EFD478C4E055}"/>
              </a:ext>
            </a:extLst>
          </p:cNvPr>
          <p:cNvPicPr>
            <a:picLocks noChangeAspect="1"/>
          </p:cNvPicPr>
          <p:nvPr/>
        </p:nvPicPr>
        <p:blipFill>
          <a:blip r:embed="rId4"/>
          <a:stretch>
            <a:fillRect/>
          </a:stretch>
        </p:blipFill>
        <p:spPr>
          <a:xfrm>
            <a:off x="5793278" y="0"/>
            <a:ext cx="7151077" cy="6858000"/>
          </a:xfrm>
          <a:prstGeom prst="rect">
            <a:avLst/>
          </a:prstGeom>
        </p:spPr>
      </p:pic>
    </p:spTree>
    <p:extLst>
      <p:ext uri="{BB962C8B-B14F-4D97-AF65-F5344CB8AC3E}">
        <p14:creationId xmlns:p14="http://schemas.microsoft.com/office/powerpoint/2010/main" val="1970157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marL="0" indent="0" algn="ctr">
              <a:buNone/>
            </a:pPr>
            <a:endParaRPr lang="en-US" sz="3600" b="1" dirty="0">
              <a:solidFill>
                <a:schemeClr val="bg1"/>
              </a:solidFill>
            </a:endParaRPr>
          </a:p>
        </p:txBody>
      </p:sp>
    </p:spTree>
    <p:extLst>
      <p:ext uri="{BB962C8B-B14F-4D97-AF65-F5344CB8AC3E}">
        <p14:creationId xmlns:p14="http://schemas.microsoft.com/office/powerpoint/2010/main" val="21953115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a:p>
            <a:pPr marL="0" indent="0" algn="ctr">
              <a:buNone/>
            </a:pPr>
            <a:r>
              <a:rPr lang="en-US" sz="3600" b="1" dirty="0">
                <a:solidFill>
                  <a:schemeClr val="bg1"/>
                </a:solidFill>
              </a:rPr>
              <a:t>THX – Time, How, eXperience</a:t>
            </a:r>
          </a:p>
          <a:p>
            <a:pPr marL="0" indent="0" algn="ctr">
              <a:buNone/>
            </a:pPr>
            <a:endParaRPr lang="en-US" sz="3600" b="1" dirty="0">
              <a:solidFill>
                <a:schemeClr val="bg1"/>
              </a:solidFill>
            </a:endParaRPr>
          </a:p>
        </p:txBody>
      </p:sp>
    </p:spTree>
    <p:extLst>
      <p:ext uri="{BB962C8B-B14F-4D97-AF65-F5344CB8AC3E}">
        <p14:creationId xmlns:p14="http://schemas.microsoft.com/office/powerpoint/2010/main" val="10526203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a:p>
            <a:pPr marL="0" indent="0" algn="ctr">
              <a:buNone/>
            </a:pPr>
            <a:r>
              <a:rPr lang="en-US" sz="3600" b="1" dirty="0">
                <a:solidFill>
                  <a:schemeClr val="bg1"/>
                </a:solidFill>
              </a:rPr>
              <a:t>Tell me about … </a:t>
            </a: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a:p>
            <a:pPr marL="0" indent="0" algn="ctr">
              <a:buNone/>
            </a:pPr>
            <a:r>
              <a:rPr lang="en-US" sz="3600" b="1" dirty="0">
                <a:solidFill>
                  <a:schemeClr val="bg1"/>
                </a:solidFill>
              </a:rPr>
              <a:t>THX – Time, How, eXperience</a:t>
            </a:r>
          </a:p>
          <a:p>
            <a:pPr marL="0" indent="0" algn="ctr">
              <a:buNone/>
            </a:pPr>
            <a:endParaRPr lang="en-US" sz="3600" b="1" dirty="0">
              <a:solidFill>
                <a:schemeClr val="bg1"/>
              </a:solidFill>
            </a:endParaRPr>
          </a:p>
        </p:txBody>
      </p:sp>
    </p:spTree>
    <p:extLst>
      <p:ext uri="{BB962C8B-B14F-4D97-AF65-F5344CB8AC3E}">
        <p14:creationId xmlns:p14="http://schemas.microsoft.com/office/powerpoint/2010/main" val="18666859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a:p>
            <a:pPr marL="0" indent="0" algn="ctr">
              <a:buNone/>
            </a:pPr>
            <a:r>
              <a:rPr lang="en-US" sz="3600" b="1" dirty="0">
                <a:solidFill>
                  <a:schemeClr val="bg1"/>
                </a:solidFill>
              </a:rPr>
              <a:t>Tell me about … </a:t>
            </a: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a:p>
            <a:pPr marL="0" indent="0" algn="ctr">
              <a:buNone/>
            </a:pPr>
            <a:r>
              <a:rPr lang="en-US" sz="3600" b="1" dirty="0">
                <a:solidFill>
                  <a:schemeClr val="bg1"/>
                </a:solidFill>
              </a:rPr>
              <a:t>THX – Time, How, eXperience</a:t>
            </a:r>
          </a:p>
          <a:p>
            <a:pPr algn="ctr"/>
            <a:endParaRPr lang="en-US" sz="3600" b="1" dirty="0">
              <a:solidFill>
                <a:schemeClr val="bg1"/>
              </a:solidFill>
            </a:endParaRPr>
          </a:p>
          <a:p>
            <a:pPr marL="0" indent="0" algn="ctr">
              <a:buNone/>
            </a:pPr>
            <a:r>
              <a:rPr lang="en-US" sz="3600" b="1" dirty="0">
                <a:solidFill>
                  <a:schemeClr val="bg1"/>
                </a:solidFill>
              </a:rPr>
              <a:t>Story Time Method</a:t>
            </a:r>
          </a:p>
        </p:txBody>
      </p:sp>
    </p:spTree>
    <p:extLst>
      <p:ext uri="{BB962C8B-B14F-4D97-AF65-F5344CB8AC3E}">
        <p14:creationId xmlns:p14="http://schemas.microsoft.com/office/powerpoint/2010/main" val="1576065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39C74DF-2019-E145-9E20-19DDDAA0AFE0}"/>
              </a:ext>
            </a:extLst>
          </p:cNvPr>
          <p:cNvPicPr>
            <a:picLocks noGrp="1" noChangeAspect="1"/>
          </p:cNvPicPr>
          <p:nvPr>
            <p:ph idx="1"/>
          </p:nvPr>
        </p:nvPicPr>
        <p:blipFill>
          <a:blip r:embed="rId2"/>
          <a:stretch>
            <a:fillRect/>
          </a:stretch>
        </p:blipFill>
        <p:spPr>
          <a:xfrm>
            <a:off x="0" y="0"/>
            <a:ext cx="12192000" cy="6827520"/>
          </a:xfrm>
        </p:spPr>
      </p:pic>
    </p:spTree>
    <p:extLst>
      <p:ext uri="{BB962C8B-B14F-4D97-AF65-F5344CB8AC3E}">
        <p14:creationId xmlns:p14="http://schemas.microsoft.com/office/powerpoint/2010/main" val="33164768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08A51A07-306D-4F41-A7C3-DB1F1A6AE7CE}"/>
              </a:ext>
            </a:extLst>
          </p:cNvPr>
          <p:cNvPicPr>
            <a:picLocks noGrp="1" noChangeAspect="1"/>
          </p:cNvPicPr>
          <p:nvPr>
            <p:ph sz="half" idx="1"/>
          </p:nvPr>
        </p:nvPicPr>
        <p:blipFill rotWithShape="1">
          <a:blip r:embed="rId3"/>
          <a:srcRect l="47924"/>
          <a:stretch/>
        </p:blipFill>
        <p:spPr>
          <a:xfrm>
            <a:off x="0" y="-25401"/>
            <a:ext cx="5378824" cy="6885849"/>
          </a:xfrm>
        </p:spPr>
      </p:pic>
      <p:sp>
        <p:nvSpPr>
          <p:cNvPr id="11" name="Content Placeholder 10">
            <a:extLst>
              <a:ext uri="{FF2B5EF4-FFF2-40B4-BE49-F238E27FC236}">
                <a16:creationId xmlns:a16="http://schemas.microsoft.com/office/drawing/2014/main" id="{9FE490DE-5009-BF41-B3CD-C563D031B5B9}"/>
              </a:ext>
            </a:extLst>
          </p:cNvPr>
          <p:cNvSpPr>
            <a:spLocks noGrp="1"/>
          </p:cNvSpPr>
          <p:nvPr>
            <p:ph sz="half" idx="2"/>
          </p:nvPr>
        </p:nvSpPr>
        <p:spPr>
          <a:xfrm>
            <a:off x="6172200" y="0"/>
            <a:ext cx="5181600" cy="6858000"/>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Use mock interviews to practice</a:t>
            </a:r>
          </a:p>
          <a:p>
            <a:pPr algn="ctr"/>
            <a:endParaRPr lang="en-US" sz="3600" b="1" dirty="0">
              <a:solidFill>
                <a:schemeClr val="bg1"/>
              </a:solidFill>
            </a:endParaRPr>
          </a:p>
          <a:p>
            <a:pPr marL="0" indent="0" algn="ctr">
              <a:buNone/>
            </a:pPr>
            <a:r>
              <a:rPr lang="en-US" sz="3600" b="1" dirty="0">
                <a:solidFill>
                  <a:schemeClr val="bg1"/>
                </a:solidFill>
              </a:rPr>
              <a:t>Record and review</a:t>
            </a:r>
          </a:p>
          <a:p>
            <a:pPr algn="ctr"/>
            <a:endParaRPr lang="en-US" sz="3600" b="1" dirty="0">
              <a:solidFill>
                <a:schemeClr val="bg1"/>
              </a:solidFill>
            </a:endParaRPr>
          </a:p>
          <a:p>
            <a:pPr marL="0" indent="0" algn="ctr">
              <a:buNone/>
            </a:pPr>
            <a:r>
              <a:rPr lang="en-US" sz="3600" b="1" dirty="0">
                <a:solidFill>
                  <a:schemeClr val="bg1"/>
                </a:solidFill>
              </a:rPr>
              <a:t>Goal is to be able to answer questions efficiently</a:t>
            </a:r>
          </a:p>
        </p:txBody>
      </p:sp>
    </p:spTree>
    <p:extLst>
      <p:ext uri="{BB962C8B-B14F-4D97-AF65-F5344CB8AC3E}">
        <p14:creationId xmlns:p14="http://schemas.microsoft.com/office/powerpoint/2010/main" val="2814685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a:bodyPr>
          <a:lstStyle/>
          <a:p>
            <a:pPr marL="0" indent="0" algn="ctr">
              <a:buNone/>
            </a:pPr>
            <a:r>
              <a:rPr lang="en-US" sz="10700" dirty="0">
                <a:solidFill>
                  <a:schemeClr val="bg1"/>
                </a:solidFill>
              </a:rPr>
              <a:t>One More Thing…</a:t>
            </a:r>
          </a:p>
        </p:txBody>
      </p:sp>
    </p:spTree>
    <p:extLst>
      <p:ext uri="{BB962C8B-B14F-4D97-AF65-F5344CB8AC3E}">
        <p14:creationId xmlns:p14="http://schemas.microsoft.com/office/powerpoint/2010/main" val="2213758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2E93BF0-610B-474F-8480-8DBBFA1FC641}"/>
              </a:ext>
            </a:extLst>
          </p:cNvPr>
          <p:cNvPicPr>
            <a:picLocks noGrp="1" noChangeAspect="1"/>
          </p:cNvPicPr>
          <p:nvPr>
            <p:ph idx="1"/>
          </p:nvPr>
        </p:nvPicPr>
        <p:blipFill>
          <a:blip r:embed="rId2"/>
          <a:stretch>
            <a:fillRect/>
          </a:stretch>
        </p:blipFill>
        <p:spPr>
          <a:xfrm>
            <a:off x="1075944" y="16351"/>
            <a:ext cx="10040112" cy="6825298"/>
          </a:xfrm>
        </p:spPr>
      </p:pic>
    </p:spTree>
    <p:extLst>
      <p:ext uri="{BB962C8B-B14F-4D97-AF65-F5344CB8AC3E}">
        <p14:creationId xmlns:p14="http://schemas.microsoft.com/office/powerpoint/2010/main" val="1345586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LinkedIn Premium for 3 Months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Connect with me on </a:t>
            </a:r>
            <a:r>
              <a:rPr lang="en-US" sz="5400" b="1" dirty="0" err="1">
                <a:solidFill>
                  <a:schemeClr val="bg1"/>
                </a:solidFill>
              </a:rPr>
              <a:t>LinkedIN</a:t>
            </a: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r>
              <a:rPr lang="en-US" sz="5400" b="1" dirty="0" err="1">
                <a:solidFill>
                  <a:schemeClr val="bg1"/>
                </a:solidFill>
              </a:rPr>
              <a:t>bit.ly</a:t>
            </a:r>
            <a:r>
              <a:rPr lang="en-US" sz="5400" b="1" dirty="0">
                <a:solidFill>
                  <a:schemeClr val="bg1"/>
                </a:solidFill>
              </a:rPr>
              <a:t>/michaeljenkins1906</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Direct Message me for the code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9659009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LinkedIn Premium for 3 Months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Message people outside of your network</a:t>
            </a:r>
          </a:p>
          <a:p>
            <a:pPr marL="457200" lvl="1" indent="0" algn="ctr" fontAlgn="base">
              <a:buNone/>
            </a:pPr>
            <a:r>
              <a:rPr lang="en-US" sz="5400" b="1" dirty="0">
                <a:solidFill>
                  <a:schemeClr val="bg1"/>
                </a:solidFill>
              </a:rPr>
              <a:t>See who has viewed your profile. </a:t>
            </a:r>
          </a:p>
          <a:p>
            <a:pPr marL="457200" lvl="1" indent="0" algn="ctr" fontAlgn="base">
              <a:buNone/>
            </a:pPr>
            <a:r>
              <a:rPr lang="en-US" sz="5400" b="1" dirty="0">
                <a:solidFill>
                  <a:schemeClr val="bg1"/>
                </a:solidFill>
              </a:rPr>
              <a:t>Access additional job and salary insights</a:t>
            </a:r>
          </a:p>
          <a:p>
            <a:pPr marL="457200" lvl="1" indent="0" algn="ctr" fontAlgn="base">
              <a:buNone/>
            </a:pPr>
            <a:r>
              <a:rPr lang="en-US" sz="5400" b="1" dirty="0">
                <a:solidFill>
                  <a:schemeClr val="bg1"/>
                </a:solidFill>
              </a:rPr>
              <a:t>Access entire LinkedIn Learning Library </a:t>
            </a:r>
          </a:p>
        </p:txBody>
      </p:sp>
    </p:spTree>
    <p:extLst>
      <p:ext uri="{BB962C8B-B14F-4D97-AF65-F5344CB8AC3E}">
        <p14:creationId xmlns:p14="http://schemas.microsoft.com/office/powerpoint/2010/main" val="57682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817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fontScale="70000" lnSpcReduction="20000"/>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LinkedIn Premium for 3 Months</a:t>
            </a:r>
          </a:p>
          <a:p>
            <a:pPr marL="457200" lvl="1" indent="0" algn="ctr" fontAlgn="base">
              <a:buNone/>
            </a:pPr>
            <a:r>
              <a:rPr lang="en-US" sz="5400" b="1" dirty="0">
                <a:solidFill>
                  <a:schemeClr val="bg1"/>
                </a:solidFill>
              </a:rPr>
              <a:t>You will have until 12/31/2019 to activate the code.</a:t>
            </a:r>
          </a:p>
          <a:p>
            <a:pPr marL="457200" lvl="1" indent="0" algn="ctr" fontAlgn="base">
              <a:buNone/>
            </a:pPr>
            <a:r>
              <a:rPr lang="en-US" sz="5400" b="1" dirty="0">
                <a:solidFill>
                  <a:schemeClr val="bg1"/>
                </a:solidFill>
              </a:rPr>
              <a:t>  A code is considered activated when a user has clicked on the link and signed up for the 3 free months.  </a:t>
            </a:r>
          </a:p>
          <a:p>
            <a:pPr marL="457200" lvl="1" indent="0" algn="ctr" fontAlgn="base">
              <a:buNone/>
            </a:pPr>
            <a:r>
              <a:rPr lang="en-US" sz="5400" b="1" dirty="0">
                <a:solidFill>
                  <a:schemeClr val="bg1"/>
                </a:solidFill>
              </a:rPr>
              <a:t>Codes may only be redeemed once.</a:t>
            </a:r>
          </a:p>
          <a:p>
            <a:pPr marL="457200" lvl="1" indent="0" algn="ctr" fontAlgn="base">
              <a:buNone/>
            </a:pPr>
            <a:r>
              <a:rPr lang="en-US" sz="5400" b="1" dirty="0">
                <a:solidFill>
                  <a:schemeClr val="bg1"/>
                </a:solidFill>
              </a:rPr>
              <a:t>When ready to activate the LinkedIn Premium code, simply click on the provided URL and follow the instructions. </a:t>
            </a:r>
          </a:p>
          <a:p>
            <a:pPr marL="457200" lvl="1" indent="0" algn="ctr" fontAlgn="base">
              <a:buNone/>
            </a:pPr>
            <a:r>
              <a:rPr lang="en-US" sz="5400" b="1" dirty="0">
                <a:solidFill>
                  <a:schemeClr val="bg1"/>
                </a:solidFill>
              </a:rPr>
              <a:t>If you do not have LinkedIn profile, one must be created </a:t>
            </a:r>
            <a:r>
              <a:rPr lang="en-US" sz="5400" b="1" u="sng" dirty="0">
                <a:solidFill>
                  <a:schemeClr val="bg1"/>
                </a:solidFill>
              </a:rPr>
              <a:t>prior</a:t>
            </a:r>
            <a:r>
              <a:rPr lang="en-US" sz="5400" b="1" dirty="0">
                <a:solidFill>
                  <a:schemeClr val="bg1"/>
                </a:solidFill>
              </a:rPr>
              <a:t> to applying the code</a:t>
            </a:r>
          </a:p>
          <a:p>
            <a:pPr marL="457200" lvl="1" indent="0" algn="ctr" fontAlgn="base">
              <a:buNone/>
            </a:pPr>
            <a:r>
              <a:rPr lang="en-US" sz="5400" b="1" dirty="0">
                <a:solidFill>
                  <a:schemeClr val="bg1"/>
                </a:solidFill>
              </a:rPr>
              <a:t>No credit card necessary for initial account creation.</a:t>
            </a:r>
          </a:p>
          <a:p>
            <a:pPr marL="457200" lvl="1" indent="0" algn="ctr" fontAlgn="base">
              <a:buNone/>
            </a:pPr>
            <a:r>
              <a:rPr lang="en-US" sz="5400" b="1" dirty="0">
                <a:solidFill>
                  <a:schemeClr val="bg1"/>
                </a:solidFill>
              </a:rPr>
              <a:t>If you already have a LinkedIn profile (non-premium), upon applying the code you will be prompted to login.</a:t>
            </a:r>
          </a:p>
          <a:p>
            <a:pPr marL="457200" lvl="1" indent="0" algn="ctr" fontAlgn="base">
              <a:buNone/>
            </a:pPr>
            <a:r>
              <a:rPr lang="en-US" sz="5400" b="1" dirty="0">
                <a:solidFill>
                  <a:schemeClr val="bg1"/>
                </a:solidFill>
              </a:rPr>
              <a:t>Only eligible for first time premium accounts.</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1087110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a:bodyPr>
          <a:lstStyle/>
          <a:p>
            <a:pPr marL="0" indent="0" algn="ctr">
              <a:buNone/>
            </a:pPr>
            <a:r>
              <a:rPr lang="en-US" sz="10700" dirty="0">
                <a:solidFill>
                  <a:schemeClr val="bg1"/>
                </a:solidFill>
              </a:rPr>
              <a:t>BONUS MATERIAL</a:t>
            </a:r>
          </a:p>
        </p:txBody>
      </p:sp>
    </p:spTree>
    <p:extLst>
      <p:ext uri="{BB962C8B-B14F-4D97-AF65-F5344CB8AC3E}">
        <p14:creationId xmlns:p14="http://schemas.microsoft.com/office/powerpoint/2010/main" val="42842201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41926056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a:p>
            <a:pPr marL="457200" lvl="1" indent="0" algn="ctr" fontAlgn="base">
              <a:buNone/>
            </a:pPr>
            <a:endParaRPr lang="en-US" sz="5400" b="1" dirty="0">
              <a:solidFill>
                <a:schemeClr val="bg1"/>
              </a:solidFill>
            </a:endParaRPr>
          </a:p>
          <a:p>
            <a:pPr marL="457200" lvl="1" indent="0" algn="ctr" fontAlgn="base">
              <a:buNone/>
            </a:pPr>
            <a:endParaRPr lang="en-US" sz="5400" b="1">
              <a:solidFill>
                <a:schemeClr val="bg1"/>
              </a:solidFill>
            </a:endParaRPr>
          </a:p>
          <a:p>
            <a:pPr marL="457200" lvl="1" indent="0" algn="ctr" fontAlgn="base">
              <a:buNone/>
            </a:pPr>
            <a:r>
              <a:rPr lang="en-US" sz="5400" b="1" dirty="0">
                <a:solidFill>
                  <a:schemeClr val="bg1"/>
                </a:solidFill>
              </a:rPr>
              <a:t>SHOW AND TELL METHOD</a:t>
            </a:r>
          </a:p>
        </p:txBody>
      </p:sp>
    </p:spTree>
    <p:extLst>
      <p:ext uri="{BB962C8B-B14F-4D97-AF65-F5344CB8AC3E}">
        <p14:creationId xmlns:p14="http://schemas.microsoft.com/office/powerpoint/2010/main" val="128346407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SHOW AND TELL METHOD</a:t>
            </a:r>
          </a:p>
        </p:txBody>
      </p:sp>
    </p:spTree>
    <p:extLst>
      <p:ext uri="{BB962C8B-B14F-4D97-AF65-F5344CB8AC3E}">
        <p14:creationId xmlns:p14="http://schemas.microsoft.com/office/powerpoint/2010/main" val="19413051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SHOW AND TELL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Use explanations and diagrams to explain the relation of objects in a system</a:t>
            </a:r>
          </a:p>
        </p:txBody>
      </p:sp>
    </p:spTree>
    <p:extLst>
      <p:ext uri="{BB962C8B-B14F-4D97-AF65-F5344CB8AC3E}">
        <p14:creationId xmlns:p14="http://schemas.microsoft.com/office/powerpoint/2010/main" val="333572939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372CCB3-75D7-0044-A2B8-007FAFC1ECE2}"/>
              </a:ext>
            </a:extLst>
          </p:cNvPr>
          <p:cNvPicPr>
            <a:picLocks noGrp="1" noChangeAspect="1"/>
          </p:cNvPicPr>
          <p:nvPr>
            <p:ph sz="half" idx="1"/>
          </p:nvPr>
        </p:nvPicPr>
        <p:blipFill rotWithShape="1">
          <a:blip r:embed="rId3"/>
          <a:srcRect r="23333"/>
          <a:stretch/>
        </p:blipFill>
        <p:spPr>
          <a:xfrm>
            <a:off x="0" y="0"/>
            <a:ext cx="7010400" cy="6858000"/>
          </a:xfrm>
        </p:spPr>
      </p:pic>
      <p:sp>
        <p:nvSpPr>
          <p:cNvPr id="8" name="Content Placeholder 7">
            <a:extLst>
              <a:ext uri="{FF2B5EF4-FFF2-40B4-BE49-F238E27FC236}">
                <a16:creationId xmlns:a16="http://schemas.microsoft.com/office/drawing/2014/main" id="{C344607D-9309-DC4C-A122-B445831C2752}"/>
              </a:ext>
            </a:extLst>
          </p:cNvPr>
          <p:cNvSpPr>
            <a:spLocks noGrp="1"/>
          </p:cNvSpPr>
          <p:nvPr>
            <p:ph sz="half" idx="2"/>
          </p:nvPr>
        </p:nvSpPr>
        <p:spPr>
          <a:xfrm>
            <a:off x="7010400" y="0"/>
            <a:ext cx="5181600" cy="6858000"/>
          </a:xfrm>
        </p:spPr>
        <p:txBody>
          <a:bodyPr>
            <a:normAutofit/>
          </a:bodyPr>
          <a:lstStyle/>
          <a:p>
            <a:pPr marL="0" indent="0">
              <a:buNone/>
            </a:pPr>
            <a:r>
              <a:rPr lang="en-US" sz="4800" dirty="0">
                <a:solidFill>
                  <a:schemeClr val="bg1"/>
                </a:solidFill>
              </a:rPr>
              <a:t>Flowcharts</a:t>
            </a:r>
          </a:p>
          <a:p>
            <a:pPr marL="0" indent="0">
              <a:buNone/>
            </a:pPr>
            <a:endParaRPr lang="en-US" sz="4800" dirty="0">
              <a:solidFill>
                <a:schemeClr val="bg1"/>
              </a:solidFill>
            </a:endParaRPr>
          </a:p>
          <a:p>
            <a:pPr marL="0" indent="0">
              <a:buNone/>
            </a:pPr>
            <a:r>
              <a:rPr lang="en-US" sz="4800" dirty="0">
                <a:solidFill>
                  <a:schemeClr val="bg1"/>
                </a:solidFill>
              </a:rPr>
              <a:t>Pipelines</a:t>
            </a:r>
          </a:p>
          <a:p>
            <a:pPr marL="0" indent="0">
              <a:buNone/>
            </a:pPr>
            <a:endParaRPr lang="en-US" sz="4800" dirty="0">
              <a:solidFill>
                <a:schemeClr val="bg1"/>
              </a:solidFill>
            </a:endParaRPr>
          </a:p>
          <a:p>
            <a:pPr marL="0" indent="0">
              <a:buNone/>
            </a:pPr>
            <a:r>
              <a:rPr lang="en-US" sz="4800" dirty="0">
                <a:solidFill>
                  <a:schemeClr val="bg1"/>
                </a:solidFill>
              </a:rPr>
              <a:t>System Architectures</a:t>
            </a:r>
          </a:p>
          <a:p>
            <a:endParaRPr lang="en-US" sz="4800" dirty="0">
              <a:solidFill>
                <a:schemeClr val="bg1"/>
              </a:solidFill>
            </a:endParaRPr>
          </a:p>
          <a:p>
            <a:pPr marL="0" indent="0">
              <a:buNone/>
            </a:pPr>
            <a:r>
              <a:rPr lang="en-US" sz="4800" dirty="0">
                <a:solidFill>
                  <a:schemeClr val="bg1"/>
                </a:solidFill>
              </a:rPr>
              <a:t>Ask “Do you mind if I diagram this?”</a:t>
            </a:r>
          </a:p>
        </p:txBody>
      </p:sp>
    </p:spTree>
    <p:extLst>
      <p:ext uri="{BB962C8B-B14F-4D97-AF65-F5344CB8AC3E}">
        <p14:creationId xmlns:p14="http://schemas.microsoft.com/office/powerpoint/2010/main" val="5863858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communicate a solution?</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SHOW AND TELL METHOD</a:t>
            </a:r>
          </a:p>
        </p:txBody>
      </p:sp>
    </p:spTree>
    <p:extLst>
      <p:ext uri="{BB962C8B-B14F-4D97-AF65-F5344CB8AC3E}">
        <p14:creationId xmlns:p14="http://schemas.microsoft.com/office/powerpoint/2010/main" val="16010151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communicate a solution?</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SHOW AND TELL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How would you describe a CI/CD pipeline for creating a container image?</a:t>
            </a:r>
          </a:p>
        </p:txBody>
      </p:sp>
    </p:spTree>
    <p:extLst>
      <p:ext uri="{BB962C8B-B14F-4D97-AF65-F5344CB8AC3E}">
        <p14:creationId xmlns:p14="http://schemas.microsoft.com/office/powerpoint/2010/main" val="10487114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fontScale="77500" lnSpcReduction="20000"/>
          </a:bodyPr>
          <a:lstStyle/>
          <a:p>
            <a:pPr marL="0" indent="0" algn="ctr">
              <a:buNone/>
            </a:pPr>
            <a:r>
              <a:rPr lang="en-US" sz="10700" dirty="0">
                <a:solidFill>
                  <a:schemeClr val="bg1"/>
                </a:solidFill>
              </a:rPr>
              <a:t>BONUS </a:t>
            </a:r>
            <a:r>
              <a:rPr lang="en-US" sz="10700" i="1" dirty="0">
                <a:solidFill>
                  <a:schemeClr val="bg1"/>
                </a:solidFill>
              </a:rPr>
              <a:t>BONUS</a:t>
            </a:r>
            <a:r>
              <a:rPr lang="en-US" sz="10700" dirty="0">
                <a:solidFill>
                  <a:schemeClr val="bg1"/>
                </a:solidFill>
              </a:rPr>
              <a:t> MATERIAL</a:t>
            </a:r>
          </a:p>
        </p:txBody>
      </p:sp>
    </p:spTree>
    <p:extLst>
      <p:ext uri="{BB962C8B-B14F-4D97-AF65-F5344CB8AC3E}">
        <p14:creationId xmlns:p14="http://schemas.microsoft.com/office/powerpoint/2010/main" val="2532597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a:bodyPr>
          <a:lstStyle/>
          <a:p>
            <a:pPr marL="0" indent="0" algn="ctr">
              <a:buNone/>
            </a:pPr>
            <a:r>
              <a:rPr lang="en-US" sz="10700" dirty="0" err="1">
                <a:solidFill>
                  <a:schemeClr val="bg1"/>
                </a:solidFill>
              </a:rPr>
              <a:t>bit.ly</a:t>
            </a:r>
            <a:r>
              <a:rPr lang="en-US" sz="10700" dirty="0">
                <a:solidFill>
                  <a:schemeClr val="bg1"/>
                </a:solidFill>
              </a:rPr>
              <a:t>/</a:t>
            </a:r>
            <a:r>
              <a:rPr lang="en-US" sz="10700" dirty="0" err="1">
                <a:solidFill>
                  <a:schemeClr val="bg1"/>
                </a:solidFill>
              </a:rPr>
              <a:t>bitcondevops</a:t>
            </a:r>
            <a:endParaRPr lang="en-US" sz="10700" dirty="0">
              <a:solidFill>
                <a:schemeClr val="bg1"/>
              </a:solidFill>
            </a:endParaRPr>
          </a:p>
        </p:txBody>
      </p:sp>
    </p:spTree>
    <p:extLst>
      <p:ext uri="{BB962C8B-B14F-4D97-AF65-F5344CB8AC3E}">
        <p14:creationId xmlns:p14="http://schemas.microsoft.com/office/powerpoint/2010/main" val="3096808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1188720"/>
            <a:ext cx="12192000" cy="5055326"/>
          </a:xfrm>
        </p:spPr>
        <p:txBody>
          <a:bodyPr>
            <a:normAutofit/>
          </a:bodyPr>
          <a:lstStyle/>
          <a:p>
            <a:pPr marL="457200" lvl="1" indent="0" fontAlgn="base">
              <a:buNone/>
            </a:pPr>
            <a:r>
              <a:rPr lang="en-US" sz="4400" b="1" dirty="0">
                <a:solidFill>
                  <a:schemeClr val="bg1"/>
                </a:solidFill>
              </a:rPr>
              <a:t>DevOps Culture</a:t>
            </a:r>
          </a:p>
          <a:p>
            <a:pPr marL="457200" lvl="1" indent="0" fontAlgn="base">
              <a:buNone/>
            </a:pPr>
            <a:r>
              <a:rPr lang="en-US" sz="4400" b="1" dirty="0">
                <a:solidFill>
                  <a:schemeClr val="bg1"/>
                </a:solidFill>
              </a:rPr>
              <a:t>	(what you need to know about the concept)</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DevOps Skills</a:t>
            </a:r>
          </a:p>
          <a:p>
            <a:pPr marL="457200" lvl="1" indent="0" fontAlgn="base">
              <a:buNone/>
            </a:pPr>
            <a:r>
              <a:rPr lang="en-US" sz="4400" b="1" dirty="0">
                <a:solidFill>
                  <a:schemeClr val="bg1"/>
                </a:solidFill>
              </a:rPr>
              <a:t>	(what you need to know to do the job)</a:t>
            </a:r>
          </a:p>
        </p:txBody>
      </p:sp>
    </p:spTree>
    <p:extLst>
      <p:ext uri="{BB962C8B-B14F-4D97-AF65-F5344CB8AC3E}">
        <p14:creationId xmlns:p14="http://schemas.microsoft.com/office/powerpoint/2010/main" val="96031551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0" b="-2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0660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235200"/>
            <a:ext cx="9144000" cy="2387600"/>
          </a:xfrm>
        </p:spPr>
        <p:txBody>
          <a:bodyPr>
            <a:normAutofit fontScale="90000"/>
          </a:bodyPr>
          <a:lstStyle/>
          <a:p>
            <a:r>
              <a:rPr lang="en-US" sz="12500" b="1" dirty="0">
                <a:solidFill>
                  <a:schemeClr val="bg1"/>
                </a:solidFill>
              </a:rPr>
              <a:t>DevOps Culture</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lstStyle/>
          <a:p>
            <a:r>
              <a:rPr lang="en-US" b="1" dirty="0">
                <a:solidFill>
                  <a:schemeClr val="bg1"/>
                </a:solidFill>
              </a:rPr>
              <a:t>(what you need to know about the concept of DevOps)</a:t>
            </a:r>
            <a:br>
              <a:rPr lang="en-US"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17966513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F56F-F595-D840-A181-0B8D629C3794}"/>
              </a:ext>
            </a:extLst>
          </p:cNvPr>
          <p:cNvSpPr>
            <a:spLocks noGrp="1"/>
          </p:cNvSpPr>
          <p:nvPr>
            <p:ph type="title"/>
          </p:nvPr>
        </p:nvSpPr>
        <p:spPr/>
        <p:txBody>
          <a:bodyPr>
            <a:normAutofit/>
          </a:bodyPr>
          <a:lstStyle/>
          <a:p>
            <a:pPr algn="ctr"/>
            <a:r>
              <a:rPr lang="en-US" u="sng" dirty="0">
                <a:solidFill>
                  <a:schemeClr val="bg1"/>
                </a:solidFill>
                <a:hlinkClick r:id="rId3">
                  <a:extLst>
                    <a:ext uri="{A12FA001-AC4F-418D-AE19-62706E023703}">
                      <ahyp:hlinkClr xmlns:ahyp="http://schemas.microsoft.com/office/drawing/2018/hyperlinkcolor" val="tx"/>
                    </a:ext>
                  </a:extLst>
                </a:hlinkClick>
              </a:rPr>
              <a:t>https://www.atlassian.com/devops</a:t>
            </a:r>
            <a:endParaRPr lang="en-US" dirty="0">
              <a:solidFill>
                <a:schemeClr val="bg1"/>
              </a:solidFill>
            </a:endParaRPr>
          </a:p>
        </p:txBody>
      </p:sp>
      <p:sp>
        <p:nvSpPr>
          <p:cNvPr id="3" name="Content Placeholder 2">
            <a:extLst>
              <a:ext uri="{FF2B5EF4-FFF2-40B4-BE49-F238E27FC236}">
                <a16:creationId xmlns:a16="http://schemas.microsoft.com/office/drawing/2014/main" id="{CDE0D8E7-FA41-2C42-AE21-FF8363951048}"/>
              </a:ext>
            </a:extLst>
          </p:cNvPr>
          <p:cNvSpPr>
            <a:spLocks noGrp="1"/>
          </p:cNvSpPr>
          <p:nvPr>
            <p:ph idx="1"/>
          </p:nvPr>
        </p:nvSpPr>
        <p:spPr>
          <a:xfrm>
            <a:off x="287383" y="1825625"/>
            <a:ext cx="11639005" cy="4667250"/>
          </a:xfrm>
        </p:spPr>
        <p:txBody>
          <a:bodyPr>
            <a:normAutofit/>
          </a:bodyPr>
          <a:lstStyle/>
          <a:p>
            <a:pPr marL="0" indent="0" algn="ctr">
              <a:buNone/>
            </a:pPr>
            <a:r>
              <a:rPr lang="en-US" sz="4000" b="1" dirty="0">
                <a:solidFill>
                  <a:schemeClr val="accent6"/>
                </a:solidFill>
              </a:rPr>
              <a:t>DevOps</a:t>
            </a:r>
            <a:r>
              <a:rPr lang="en-US" sz="3600" dirty="0">
                <a:solidFill>
                  <a:schemeClr val="bg1"/>
                </a:solidFill>
              </a:rPr>
              <a:t> is a set of practices that</a:t>
            </a:r>
            <a:r>
              <a:rPr lang="en-US" sz="4000" b="1" dirty="0">
                <a:solidFill>
                  <a:schemeClr val="accent6"/>
                </a:solidFill>
              </a:rPr>
              <a:t> automates processes</a:t>
            </a:r>
            <a:r>
              <a:rPr lang="en-US" sz="4000" dirty="0">
                <a:solidFill>
                  <a:schemeClr val="accent6"/>
                </a:solidFill>
              </a:rPr>
              <a:t> </a:t>
            </a:r>
            <a:r>
              <a:rPr lang="en-US" sz="3600" dirty="0">
                <a:solidFill>
                  <a:schemeClr val="bg1"/>
                </a:solidFill>
              </a:rPr>
              <a:t>between software development and IT teams in order to build, test, and release software faster and more reliably. The concept of DevOps is founded on building a culture of </a:t>
            </a:r>
            <a:r>
              <a:rPr lang="en-US" sz="3900" b="1" dirty="0">
                <a:solidFill>
                  <a:schemeClr val="accent6"/>
                </a:solidFill>
              </a:rPr>
              <a:t>collaboration</a:t>
            </a:r>
            <a:r>
              <a:rPr lang="en-US" sz="3900" dirty="0">
                <a:solidFill>
                  <a:schemeClr val="accent6"/>
                </a:solidFill>
              </a:rPr>
              <a:t> </a:t>
            </a:r>
            <a:r>
              <a:rPr lang="en-US" sz="3600" dirty="0">
                <a:solidFill>
                  <a:schemeClr val="bg1"/>
                </a:solidFill>
              </a:rPr>
              <a:t>between teams that historically functioned in relative siloes. The promised benefits include increased trust, faster software releases, ability to </a:t>
            </a:r>
            <a:r>
              <a:rPr lang="en-US" sz="3900" b="1" dirty="0">
                <a:solidFill>
                  <a:schemeClr val="accent6"/>
                </a:solidFill>
              </a:rPr>
              <a:t>solve critical issues quickly</a:t>
            </a:r>
            <a:r>
              <a:rPr lang="en-US" sz="3600" dirty="0">
                <a:solidFill>
                  <a:schemeClr val="bg1"/>
                </a:solidFill>
              </a:rPr>
              <a:t>, and better </a:t>
            </a:r>
            <a:r>
              <a:rPr lang="en-US" sz="3900" b="1" dirty="0">
                <a:solidFill>
                  <a:schemeClr val="accent6"/>
                </a:solidFill>
              </a:rPr>
              <a:t>manage unplanned work</a:t>
            </a:r>
            <a:r>
              <a:rPr lang="en-US" sz="3600" dirty="0">
                <a:solidFill>
                  <a:schemeClr val="bg1"/>
                </a:solidFill>
              </a:rPr>
              <a:t>.</a:t>
            </a:r>
          </a:p>
        </p:txBody>
      </p:sp>
    </p:spTree>
    <p:extLst>
      <p:ext uri="{BB962C8B-B14F-4D97-AF65-F5344CB8AC3E}">
        <p14:creationId xmlns:p14="http://schemas.microsoft.com/office/powerpoint/2010/main" val="34601876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2E2AFD-54EE-3748-9CCD-615FA88555D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3212630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235200"/>
            <a:ext cx="9144000" cy="2387600"/>
          </a:xfrm>
        </p:spPr>
        <p:txBody>
          <a:bodyPr>
            <a:normAutofit fontScale="90000"/>
          </a:bodyPr>
          <a:lstStyle/>
          <a:p>
            <a:r>
              <a:rPr lang="en-US" sz="12500" b="1" dirty="0">
                <a:solidFill>
                  <a:schemeClr val="bg1"/>
                </a:solidFill>
              </a:rPr>
              <a:t>DevOps</a:t>
            </a:r>
            <a:br>
              <a:rPr lang="en-US" sz="12500" b="1" dirty="0">
                <a:solidFill>
                  <a:schemeClr val="bg1"/>
                </a:solidFill>
              </a:rPr>
            </a:br>
            <a:r>
              <a:rPr lang="en-US" sz="12500" b="1" dirty="0">
                <a:solidFill>
                  <a:schemeClr val="bg1"/>
                </a:solidFill>
              </a:rPr>
              <a:t> Skills</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lstStyle/>
          <a:p>
            <a:r>
              <a:rPr lang="en-US" b="1" dirty="0">
                <a:solidFill>
                  <a:schemeClr val="bg1"/>
                </a:solidFill>
              </a:rPr>
              <a:t>(what you need to know to do the job)</a:t>
            </a:r>
          </a:p>
        </p:txBody>
      </p:sp>
    </p:spTree>
    <p:extLst>
      <p:ext uri="{BB962C8B-B14F-4D97-AF65-F5344CB8AC3E}">
        <p14:creationId xmlns:p14="http://schemas.microsoft.com/office/powerpoint/2010/main" val="39263863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838200" y="326571"/>
            <a:ext cx="5181600" cy="5850392"/>
          </a:xfrm>
        </p:spPr>
        <p:txBody>
          <a:bodyPr>
            <a:normAutofit fontScale="92500"/>
          </a:bodyPr>
          <a:lstStyle/>
          <a:p>
            <a:pPr marL="0" indent="0">
              <a:buNone/>
            </a:pPr>
            <a:r>
              <a:rPr lang="en-US" b="1" dirty="0">
                <a:solidFill>
                  <a:schemeClr val="bg1"/>
                </a:solidFill>
              </a:rPr>
              <a:t>Background as a developer, system operator, system administrator</a:t>
            </a:r>
          </a:p>
          <a:p>
            <a:pPr marL="0" indent="0">
              <a:buNone/>
            </a:pPr>
            <a:endParaRPr lang="en-US" b="1" dirty="0">
              <a:solidFill>
                <a:schemeClr val="bg1"/>
              </a:solidFill>
            </a:endParaRPr>
          </a:p>
          <a:p>
            <a:pPr marL="0" indent="0">
              <a:buNone/>
            </a:pPr>
            <a:r>
              <a:rPr lang="en-US" b="1" dirty="0">
                <a:solidFill>
                  <a:schemeClr val="bg1"/>
                </a:solidFill>
              </a:rPr>
              <a:t>Operating Systems (Windows Server, Linux)</a:t>
            </a:r>
          </a:p>
          <a:p>
            <a:pPr marL="0" indent="0">
              <a:buNone/>
            </a:pPr>
            <a:endParaRPr lang="en-US" b="1" dirty="0">
              <a:solidFill>
                <a:schemeClr val="bg1"/>
              </a:solidFill>
            </a:endParaRPr>
          </a:p>
          <a:p>
            <a:pPr marL="0" indent="0">
              <a:buNone/>
            </a:pPr>
            <a:r>
              <a:rPr lang="en-US" b="1" dirty="0">
                <a:solidFill>
                  <a:schemeClr val="bg1"/>
                </a:solidFill>
              </a:rPr>
              <a:t>Command line tools, scripting, and programming</a:t>
            </a:r>
          </a:p>
          <a:p>
            <a:pPr marL="0" indent="0">
              <a:buNone/>
            </a:pPr>
            <a:endParaRPr lang="en-US" b="1" dirty="0">
              <a:solidFill>
                <a:schemeClr val="bg1"/>
              </a:solidFill>
            </a:endParaRPr>
          </a:p>
          <a:p>
            <a:pPr marL="0" indent="0">
              <a:buNone/>
            </a:pPr>
            <a:r>
              <a:rPr lang="en-US" b="1" dirty="0">
                <a:solidFill>
                  <a:schemeClr val="bg1"/>
                </a:solidFill>
              </a:rPr>
              <a:t>Version control</a:t>
            </a:r>
          </a:p>
          <a:p>
            <a:pPr marL="0" indent="0">
              <a:buNone/>
            </a:pPr>
            <a:endParaRPr lang="en-US" b="1" dirty="0">
              <a:solidFill>
                <a:schemeClr val="bg1"/>
              </a:solidFill>
            </a:endParaRPr>
          </a:p>
          <a:p>
            <a:pPr marL="0" indent="0">
              <a:buNone/>
            </a:pPr>
            <a:r>
              <a:rPr lang="en-US" b="1" dirty="0">
                <a:solidFill>
                  <a:schemeClr val="bg1"/>
                </a:solidFill>
              </a:rPr>
              <a:t>Troubleshooting software and networked systems</a:t>
            </a:r>
          </a:p>
          <a:p>
            <a:endParaRPr lang="en-US" b="1" dirty="0">
              <a:solidFill>
                <a:schemeClr val="bg1"/>
              </a:solidFill>
            </a:endParaRPr>
          </a:p>
        </p:txBody>
      </p:sp>
      <p:sp>
        <p:nvSpPr>
          <p:cNvPr id="6" name="Content Placeholder 5">
            <a:extLst>
              <a:ext uri="{FF2B5EF4-FFF2-40B4-BE49-F238E27FC236}">
                <a16:creationId xmlns:a16="http://schemas.microsoft.com/office/drawing/2014/main" id="{A505E104-7A63-C946-8413-CB6EFD77BA9B}"/>
              </a:ext>
            </a:extLst>
          </p:cNvPr>
          <p:cNvSpPr>
            <a:spLocks noGrp="1"/>
          </p:cNvSpPr>
          <p:nvPr>
            <p:ph sz="half" idx="2"/>
          </p:nvPr>
        </p:nvSpPr>
        <p:spPr>
          <a:xfrm>
            <a:off x="6172200" y="326571"/>
            <a:ext cx="5181600" cy="5850392"/>
          </a:xfrm>
        </p:spPr>
        <p:txBody>
          <a:bodyPr>
            <a:normAutofit fontScale="92500"/>
          </a:bodyPr>
          <a:lstStyle/>
          <a:p>
            <a:pPr marL="0" indent="0">
              <a:buNone/>
            </a:pPr>
            <a:r>
              <a:rPr lang="en-US" b="1" dirty="0">
                <a:solidFill>
                  <a:schemeClr val="bg1"/>
                </a:solidFill>
              </a:rPr>
              <a:t>Modern application delivery platforms</a:t>
            </a:r>
          </a:p>
          <a:p>
            <a:pPr marL="0" indent="0">
              <a:buNone/>
            </a:pPr>
            <a:endParaRPr lang="en-US" b="1" dirty="0">
              <a:solidFill>
                <a:schemeClr val="bg1"/>
              </a:solidFill>
            </a:endParaRPr>
          </a:p>
          <a:p>
            <a:pPr marL="0" indent="0">
              <a:buNone/>
            </a:pPr>
            <a:r>
              <a:rPr lang="en-US" b="1" dirty="0">
                <a:solidFill>
                  <a:schemeClr val="bg1"/>
                </a:solidFill>
              </a:rPr>
              <a:t>Web/Applications Servers</a:t>
            </a:r>
          </a:p>
          <a:p>
            <a:pPr marL="0" indent="0">
              <a:buNone/>
            </a:pPr>
            <a:endParaRPr lang="en-US" b="1" dirty="0">
              <a:solidFill>
                <a:schemeClr val="bg1"/>
              </a:solidFill>
            </a:endParaRPr>
          </a:p>
          <a:p>
            <a:pPr marL="0" indent="0">
              <a:buNone/>
            </a:pPr>
            <a:r>
              <a:rPr lang="en-US" b="1" dirty="0">
                <a:solidFill>
                  <a:schemeClr val="bg1"/>
                </a:solidFill>
              </a:rPr>
              <a:t>Databases</a:t>
            </a:r>
          </a:p>
          <a:p>
            <a:pPr marL="0" indent="0">
              <a:buNone/>
            </a:pPr>
            <a:endParaRPr lang="en-US" b="1" dirty="0">
              <a:solidFill>
                <a:schemeClr val="bg1"/>
              </a:solidFill>
            </a:endParaRPr>
          </a:p>
          <a:p>
            <a:pPr marL="0" indent="0">
              <a:buNone/>
            </a:pPr>
            <a:r>
              <a:rPr lang="en-US" b="1" dirty="0">
                <a:solidFill>
                  <a:schemeClr val="bg1"/>
                </a:solidFill>
              </a:rPr>
              <a:t>Networking (Load balancers, Firewalls, Content Delivery Networks)</a:t>
            </a:r>
          </a:p>
          <a:p>
            <a:pPr marL="0" indent="0">
              <a:buNone/>
            </a:pPr>
            <a:endParaRPr lang="en-US" b="1" dirty="0">
              <a:solidFill>
                <a:schemeClr val="bg1"/>
              </a:solidFill>
            </a:endParaRPr>
          </a:p>
          <a:p>
            <a:pPr marL="0" indent="0">
              <a:buNone/>
            </a:pPr>
            <a:r>
              <a:rPr lang="en-US" b="1" dirty="0">
                <a:solidFill>
                  <a:schemeClr val="bg1"/>
                </a:solidFill>
              </a:rPr>
              <a:t>Cloud Services (AWS, Google Cloud, Azure, Digital Ocean)</a:t>
            </a:r>
          </a:p>
          <a:p>
            <a:endParaRPr lang="en-US" b="1" dirty="0">
              <a:solidFill>
                <a:schemeClr val="bg1"/>
              </a:solidFill>
            </a:endParaRPr>
          </a:p>
        </p:txBody>
      </p:sp>
    </p:spTree>
    <p:extLst>
      <p:ext uri="{BB962C8B-B14F-4D97-AF65-F5344CB8AC3E}">
        <p14:creationId xmlns:p14="http://schemas.microsoft.com/office/powerpoint/2010/main" val="141224581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2456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C29CA86-1FA8-6741-B4EE-6EBF9242D8BC}"/>
              </a:ext>
            </a:extLst>
          </p:cNvPr>
          <p:cNvPicPr>
            <a:picLocks noGrp="1" noChangeAspect="1"/>
          </p:cNvPicPr>
          <p:nvPr>
            <p:ph sz="half" idx="1"/>
          </p:nvPr>
        </p:nvPicPr>
        <p:blipFill rotWithShape="1">
          <a:blip r:embed="rId2"/>
          <a:srcRect b="13799"/>
          <a:stretch/>
        </p:blipFill>
        <p:spPr>
          <a:xfrm>
            <a:off x="-1" y="0"/>
            <a:ext cx="5285549" cy="6858000"/>
          </a:xfrm>
        </p:spPr>
      </p:pic>
      <p:sp>
        <p:nvSpPr>
          <p:cNvPr id="4" name="Content Placeholder 3">
            <a:extLst>
              <a:ext uri="{FF2B5EF4-FFF2-40B4-BE49-F238E27FC236}">
                <a16:creationId xmlns:a16="http://schemas.microsoft.com/office/drawing/2014/main" id="{FD134E58-A084-344E-97FB-C085328923E6}"/>
              </a:ext>
            </a:extLst>
          </p:cNvPr>
          <p:cNvSpPr>
            <a:spLocks noGrp="1"/>
          </p:cNvSpPr>
          <p:nvPr>
            <p:ph sz="half" idx="2"/>
          </p:nvPr>
        </p:nvSpPr>
        <p:spPr>
          <a:xfrm>
            <a:off x="5285548" y="164592"/>
            <a:ext cx="6906452" cy="6693408"/>
          </a:xfrm>
        </p:spPr>
        <p:txBody>
          <a:bodyPr>
            <a:normAutofit/>
          </a:bodyPr>
          <a:lstStyle/>
          <a:p>
            <a:pPr marL="0" indent="0" algn="ctr">
              <a:buNone/>
            </a:pPr>
            <a:endParaRPr lang="en-US" sz="5400" b="1" dirty="0">
              <a:solidFill>
                <a:schemeClr val="bg1"/>
              </a:solidFill>
            </a:endParaRPr>
          </a:p>
          <a:p>
            <a:pPr marL="0" indent="0" algn="ctr">
              <a:buNone/>
            </a:pPr>
            <a:endParaRPr lang="en-US" sz="5400" b="1" dirty="0">
              <a:solidFill>
                <a:schemeClr val="bg1"/>
              </a:solidFill>
            </a:endParaRPr>
          </a:p>
          <a:p>
            <a:pPr marL="0" indent="0" algn="ctr">
              <a:buNone/>
            </a:pPr>
            <a:r>
              <a:rPr lang="en-US" sz="5400" b="1" dirty="0">
                <a:solidFill>
                  <a:schemeClr val="bg1"/>
                </a:solidFill>
              </a:rPr>
              <a:t>“Start where you are, </a:t>
            </a:r>
          </a:p>
          <a:p>
            <a:pPr marL="0" indent="0" algn="ctr">
              <a:buNone/>
            </a:pPr>
            <a:r>
              <a:rPr lang="en-US" sz="5400" b="1" dirty="0">
                <a:solidFill>
                  <a:schemeClr val="bg1"/>
                </a:solidFill>
              </a:rPr>
              <a:t>use what you have, </a:t>
            </a:r>
          </a:p>
          <a:p>
            <a:pPr marL="0" indent="0" algn="ctr">
              <a:buNone/>
            </a:pPr>
            <a:r>
              <a:rPr lang="en-US" sz="5400" b="1" dirty="0">
                <a:solidFill>
                  <a:schemeClr val="bg1"/>
                </a:solidFill>
              </a:rPr>
              <a:t>do what you can”</a:t>
            </a:r>
          </a:p>
        </p:txBody>
      </p:sp>
    </p:spTree>
    <p:extLst>
      <p:ext uri="{BB962C8B-B14F-4D97-AF65-F5344CB8AC3E}">
        <p14:creationId xmlns:p14="http://schemas.microsoft.com/office/powerpoint/2010/main" val="328507410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0" y="0"/>
            <a:ext cx="12192000" cy="6858000"/>
          </a:xfrm>
        </p:spPr>
        <p:txBody>
          <a:bodyPr>
            <a:normAutofit/>
          </a:bodyPr>
          <a:lstStyle/>
          <a:p>
            <a:pPr marL="0" indent="0" algn="ctr">
              <a:buNone/>
            </a:pPr>
            <a:endParaRPr lang="en-US" sz="4400" b="1" dirty="0">
              <a:solidFill>
                <a:schemeClr val="bg1"/>
              </a:solidFill>
            </a:endParaRPr>
          </a:p>
          <a:p>
            <a:pPr marL="0" indent="0" algn="ctr">
              <a:buNone/>
            </a:pPr>
            <a:r>
              <a:rPr lang="en-US" sz="4400" b="1" dirty="0">
                <a:solidFill>
                  <a:schemeClr val="bg1"/>
                </a:solidFill>
              </a:rPr>
              <a:t>Automate </a:t>
            </a:r>
          </a:p>
        </p:txBody>
      </p:sp>
    </p:spTree>
    <p:extLst>
      <p:ext uri="{BB962C8B-B14F-4D97-AF65-F5344CB8AC3E}">
        <p14:creationId xmlns:p14="http://schemas.microsoft.com/office/powerpoint/2010/main" val="4038785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E4050-8CBB-B540-A634-6766435460BE}"/>
              </a:ext>
            </a:extLst>
          </p:cNvPr>
          <p:cNvPicPr>
            <a:picLocks noChangeAspect="1"/>
          </p:cNvPicPr>
          <p:nvPr/>
        </p:nvPicPr>
        <p:blipFill>
          <a:blip r:embed="rId3"/>
          <a:stretch>
            <a:fillRect/>
          </a:stretch>
        </p:blipFill>
        <p:spPr>
          <a:xfrm>
            <a:off x="-1" y="0"/>
            <a:ext cx="12212877" cy="6858000"/>
          </a:xfrm>
          <a:prstGeom prst="rect">
            <a:avLst/>
          </a:prstGeom>
        </p:spPr>
      </p:pic>
    </p:spTree>
    <p:extLst>
      <p:ext uri="{BB962C8B-B14F-4D97-AF65-F5344CB8AC3E}">
        <p14:creationId xmlns:p14="http://schemas.microsoft.com/office/powerpoint/2010/main" val="59843940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0" y="0"/>
            <a:ext cx="12192000" cy="6858000"/>
          </a:xfrm>
        </p:spPr>
        <p:txBody>
          <a:bodyPr>
            <a:normAutofit/>
          </a:bodyPr>
          <a:lstStyle/>
          <a:p>
            <a:pPr marL="0" indent="0" algn="ctr">
              <a:buNone/>
            </a:pPr>
            <a:endParaRPr lang="en-US" sz="4400" b="1" dirty="0">
              <a:solidFill>
                <a:schemeClr val="bg1"/>
              </a:solidFill>
            </a:endParaRPr>
          </a:p>
          <a:p>
            <a:pPr marL="0" indent="0" algn="ctr">
              <a:buNone/>
            </a:pPr>
            <a:r>
              <a:rPr lang="en-US" sz="4400" b="1" dirty="0">
                <a:solidFill>
                  <a:schemeClr val="bg1"/>
                </a:solidFill>
              </a:rPr>
              <a:t>Automate </a:t>
            </a:r>
          </a:p>
          <a:p>
            <a:pPr marL="0" indent="0" algn="ctr">
              <a:buNone/>
            </a:pPr>
            <a:r>
              <a:rPr lang="en-US" sz="4400" b="1" dirty="0">
                <a:solidFill>
                  <a:schemeClr val="bg1"/>
                </a:solidFill>
              </a:rPr>
              <a:t>EVERYTHING</a:t>
            </a:r>
          </a:p>
          <a:p>
            <a:pPr marL="0" indent="0" algn="ctr">
              <a:buNone/>
            </a:pPr>
            <a:endParaRPr lang="en-US" sz="4400" b="1" dirty="0">
              <a:solidFill>
                <a:schemeClr val="bg1"/>
              </a:solidFill>
            </a:endParaRPr>
          </a:p>
        </p:txBody>
      </p:sp>
    </p:spTree>
    <p:extLst>
      <p:ext uri="{BB962C8B-B14F-4D97-AF65-F5344CB8AC3E}">
        <p14:creationId xmlns:p14="http://schemas.microsoft.com/office/powerpoint/2010/main" val="28787722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0" y="0"/>
            <a:ext cx="12192000" cy="6858000"/>
          </a:xfrm>
        </p:spPr>
        <p:txBody>
          <a:bodyPr>
            <a:normAutofit fontScale="92500" lnSpcReduction="20000"/>
          </a:bodyPr>
          <a:lstStyle/>
          <a:p>
            <a:pPr marL="0" indent="0" algn="ctr">
              <a:buNone/>
            </a:pPr>
            <a:endParaRPr lang="en-US" sz="4400" b="1" dirty="0">
              <a:solidFill>
                <a:schemeClr val="bg1"/>
              </a:solidFill>
            </a:endParaRPr>
          </a:p>
          <a:p>
            <a:pPr marL="0" indent="0" algn="ctr">
              <a:buNone/>
            </a:pPr>
            <a:r>
              <a:rPr lang="en-US" sz="4400" b="1" dirty="0">
                <a:solidFill>
                  <a:schemeClr val="bg1"/>
                </a:solidFill>
              </a:rPr>
              <a:t>Automate </a:t>
            </a:r>
          </a:p>
          <a:p>
            <a:pPr marL="0" indent="0" algn="ctr">
              <a:buNone/>
            </a:pPr>
            <a:r>
              <a:rPr lang="en-US" sz="4400" b="1" dirty="0">
                <a:solidFill>
                  <a:schemeClr val="bg1"/>
                </a:solidFill>
              </a:rPr>
              <a:t>EVERYTHING</a:t>
            </a:r>
          </a:p>
          <a:p>
            <a:pPr marL="0" indent="0" algn="ctr">
              <a:buNone/>
            </a:pPr>
            <a:endParaRPr lang="en-US" sz="4400" b="1" dirty="0">
              <a:solidFill>
                <a:schemeClr val="bg1"/>
              </a:solidFill>
            </a:endParaRPr>
          </a:p>
          <a:p>
            <a:pPr marL="0" indent="0" algn="ctr">
              <a:buNone/>
            </a:pPr>
            <a:r>
              <a:rPr lang="en-US" sz="4400" b="1" dirty="0">
                <a:solidFill>
                  <a:schemeClr val="bg1"/>
                </a:solidFill>
              </a:rPr>
              <a:t>Use version control</a:t>
            </a:r>
          </a:p>
          <a:p>
            <a:pPr marL="0" indent="0" algn="ctr">
              <a:buNone/>
            </a:pPr>
            <a:endParaRPr lang="en-US" sz="4400" b="1" dirty="0">
              <a:solidFill>
                <a:schemeClr val="bg1"/>
              </a:solidFill>
            </a:endParaRPr>
          </a:p>
          <a:p>
            <a:pPr marL="0" indent="0" algn="ctr">
              <a:buNone/>
            </a:pPr>
            <a:r>
              <a:rPr lang="en-US" sz="4400" b="1" dirty="0">
                <a:solidFill>
                  <a:schemeClr val="bg1"/>
                </a:solidFill>
              </a:rPr>
              <a:t>Use the command line instead of a GUI</a:t>
            </a:r>
          </a:p>
          <a:p>
            <a:pPr marL="0" indent="0" algn="ctr">
              <a:buNone/>
            </a:pPr>
            <a:endParaRPr lang="en-US" sz="4400" b="1" dirty="0">
              <a:solidFill>
                <a:schemeClr val="bg1"/>
              </a:solidFill>
            </a:endParaRPr>
          </a:p>
          <a:p>
            <a:pPr marL="0" indent="0" algn="ctr">
              <a:buNone/>
            </a:pPr>
            <a:r>
              <a:rPr lang="en-US" sz="4400" b="1" dirty="0">
                <a:solidFill>
                  <a:schemeClr val="bg1"/>
                </a:solidFill>
              </a:rPr>
              <a:t>Deploy an application to the cloud</a:t>
            </a:r>
          </a:p>
          <a:p>
            <a:pPr marL="0" indent="0" algn="ctr">
              <a:buNone/>
            </a:pPr>
            <a:endParaRPr lang="en-US" sz="4400" b="1" dirty="0">
              <a:solidFill>
                <a:schemeClr val="bg1"/>
              </a:solidFill>
            </a:endParaRPr>
          </a:p>
          <a:p>
            <a:pPr marL="0" indent="0" algn="ctr">
              <a:buNone/>
            </a:pPr>
            <a:r>
              <a:rPr lang="en-US" sz="4400" b="1" dirty="0">
                <a:solidFill>
                  <a:schemeClr val="accent6"/>
                </a:solidFill>
              </a:rPr>
              <a:t>Develop an application </a:t>
            </a:r>
            <a:r>
              <a:rPr lang="en-US" sz="4400" b="1" i="1" dirty="0">
                <a:solidFill>
                  <a:schemeClr val="bg1"/>
                </a:solidFill>
              </a:rPr>
              <a:t>and</a:t>
            </a:r>
            <a:r>
              <a:rPr lang="en-US" sz="4400" b="1" dirty="0">
                <a:solidFill>
                  <a:schemeClr val="bg1"/>
                </a:solidFill>
              </a:rPr>
              <a:t> deploy it to the cloud</a:t>
            </a:r>
          </a:p>
          <a:p>
            <a:pPr marL="0" indent="0" algn="ctr">
              <a:buNone/>
            </a:pPr>
            <a:r>
              <a:rPr lang="en-US" sz="4400" b="1" dirty="0">
                <a:solidFill>
                  <a:schemeClr val="bg1"/>
                </a:solidFill>
              </a:rPr>
              <a:t>(EXPERICENCE THE DEVOPS LIFECYCLE!)</a:t>
            </a:r>
          </a:p>
        </p:txBody>
      </p:sp>
    </p:spTree>
    <p:extLst>
      <p:ext uri="{BB962C8B-B14F-4D97-AF65-F5344CB8AC3E}">
        <p14:creationId xmlns:p14="http://schemas.microsoft.com/office/powerpoint/2010/main" val="25965457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7835F04-D777-2047-B8F9-98DF7070EFD4}"/>
              </a:ext>
            </a:extLst>
          </p:cNvPr>
          <p:cNvPicPr>
            <a:picLocks noGrp="1" noChangeAspect="1"/>
          </p:cNvPicPr>
          <p:nvPr>
            <p:ph idx="1"/>
          </p:nvPr>
        </p:nvPicPr>
        <p:blipFill>
          <a:blip r:embed="rId3"/>
          <a:stretch>
            <a:fillRect/>
          </a:stretch>
        </p:blipFill>
        <p:spPr>
          <a:xfrm>
            <a:off x="0" y="-1"/>
            <a:ext cx="12192000" cy="6864865"/>
          </a:xfrm>
        </p:spPr>
      </p:pic>
    </p:spTree>
    <p:extLst>
      <p:ext uri="{BB962C8B-B14F-4D97-AF65-F5344CB8AC3E}">
        <p14:creationId xmlns:p14="http://schemas.microsoft.com/office/powerpoint/2010/main" val="3129171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635</TotalTime>
  <Words>2036</Words>
  <Application>Microsoft Macintosh PowerPoint</Application>
  <PresentationFormat>Widescreen</PresentationFormat>
  <Paragraphs>560</Paragraphs>
  <Slides>81</Slides>
  <Notes>49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81</vt:i4>
      </vt:variant>
    </vt:vector>
  </HeadingPairs>
  <TitlesOfParts>
    <vt:vector size="85" baseType="lpstr">
      <vt:lpstr>Arial</vt:lpstr>
      <vt:lpstr>Calibri</vt:lpstr>
      <vt:lpstr>Calibri Light</vt:lpstr>
      <vt:lpstr>Office Theme</vt:lpstr>
      <vt:lpstr>Nail the DevOps Interview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Interviewers are trying to determine if and how you can contribute to the needs of their company.</vt:lpstr>
      <vt:lpstr>PowerPoint Presentation</vt:lpstr>
      <vt:lpstr>PowerPoint Presentation</vt:lpstr>
      <vt:lpstr>PowerPoint Presentation</vt:lpstr>
      <vt:lpstr>PowerPoint Presentation</vt:lpstr>
      <vt:lpstr>Methods for Answering Interview Questions</vt:lpstr>
      <vt:lpstr>Be ready for a quiz when you see gold!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Culture</vt:lpstr>
      <vt:lpstr>https://www.atlassian.com/devops</vt:lpstr>
      <vt:lpstr>PowerPoint Presentation</vt:lpstr>
      <vt:lpstr>DevOps  Skills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Nail the DevOps Interview</dc:title>
  <dc:creator>Jenkins, Michael</dc:creator>
  <cp:lastModifiedBy>Jenkins, Michael</cp:lastModifiedBy>
  <cp:revision>34</cp:revision>
  <dcterms:created xsi:type="dcterms:W3CDTF">2019-10-10T21:33:28Z</dcterms:created>
  <dcterms:modified xsi:type="dcterms:W3CDTF">2019-10-11T17:13:52Z</dcterms:modified>
</cp:coreProperties>
</file>